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147470594" r:id="rId3"/>
    <p:sldId id="4790" r:id="rId4"/>
    <p:sldId id="258" r:id="rId5"/>
    <p:sldId id="2147470593" r:id="rId6"/>
    <p:sldId id="259" r:id="rId7"/>
    <p:sldId id="2145708255" r:id="rId8"/>
    <p:sldId id="269" r:id="rId9"/>
    <p:sldId id="2145708252" r:id="rId10"/>
    <p:sldId id="2145708253" r:id="rId11"/>
    <p:sldId id="2145708254" r:id="rId12"/>
    <p:sldId id="260" r:id="rId13"/>
    <p:sldId id="263" r:id="rId14"/>
    <p:sldId id="2147470591" r:id="rId15"/>
    <p:sldId id="4797" r:id="rId16"/>
    <p:sldId id="280" r:id="rId17"/>
    <p:sldId id="300" r:id="rId18"/>
    <p:sldId id="283" r:id="rId19"/>
    <p:sldId id="3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E7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3857C-89AC-4BEF-B7CD-E6D07C9155B9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5B250-BD1A-462B-8C3D-258C386A7D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5908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3566-B177-4EDB-B360-21DB482916E4}" type="slidenum">
              <a:rPr lang="en-ID" smtClean="0"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88122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6B3566-B177-4EDB-B360-21DB482916E4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8951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39373-9229-4910-B6E4-526CBFB867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6C3ABF-C7B0-4778-8F7B-9DB08B022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CCBBB-2863-4FED-81B7-6FBA62AF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DE78-2D69-4A28-9087-75AE5EA6D915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8AE69-4B75-4944-A0D9-8287ABDE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DF4A9-03BE-4761-A603-86AD536D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0D4B-E450-4825-84AC-A221F15CA6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4567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1084F-8AD5-4D17-8A97-AC3E53AE6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5DDE0-190F-471C-B04F-2121FCA798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BB0DC-3A1A-4F9D-A6BE-A6666FD8C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DE78-2D69-4A28-9087-75AE5EA6D915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2CB36-80FF-43CD-BCA9-F4746EA81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1C3C6-FBB9-405E-B127-8AA933A5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0D4B-E450-4825-84AC-A221F15CA6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7729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1DCBAC-3722-4E01-A876-D23660C37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B2650-08E8-4E6D-8233-76832B214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ADDC-5470-49C9-8F90-28D57E02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DE78-2D69-4A28-9087-75AE5EA6D915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EDD5-A514-49D3-B7C1-599A09927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8AFE7-A5AD-44CC-8913-1DF07EBB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0D4B-E450-4825-84AC-A221F15CA6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740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57FD-44EB-4C35-8D27-20F578BAB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E8897-96C3-424C-9744-82915886D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5313F-B624-4367-995E-09B371FA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DE78-2D69-4A28-9087-75AE5EA6D915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89793-7CA8-43FC-964F-52D768EB9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E48D5-16D5-43C0-9B5B-C7E8A1A8E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0D4B-E450-4825-84AC-A221F15CA6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7652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937F-2E60-4347-BE4E-F25A92EC3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4C8B6-F548-40C9-85AB-7FF925206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2B0177-E1AE-49BF-A7D1-4431F8116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DE78-2D69-4A28-9087-75AE5EA6D915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288B2-DD97-4E8A-85EE-E9403835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9A1A1-8E60-479F-9571-4166C2435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0D4B-E450-4825-84AC-A221F15CA6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3159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5380-80D1-4D43-B8F3-580A0783E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20337-C40A-4D5E-BC11-BD7F480EF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A1D5E-80D4-407E-9E49-8BCA5591B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0D8F1-85A3-48A2-B43D-E50E68C9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DE78-2D69-4A28-9087-75AE5EA6D915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36AFF-02DC-4D11-852A-98FE582A2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51D90-731F-4477-81F6-9D9679571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0D4B-E450-4825-84AC-A221F15CA6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190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4FE4-B952-4E4C-84B8-CB329B90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49CDC-816C-42BE-8338-8BB572C1F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7E089-7FF7-4FD7-ADAB-06B3E90C3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5CCFD-2859-4254-AE83-4D6BDBA05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C6DDD-BDFB-4B3D-AAD7-708B158C5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EBB486-A1E2-42F9-8DFB-967374D0D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DE78-2D69-4A28-9087-75AE5EA6D915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71E4E-A458-4253-A3BF-BA69E4FE6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DEF3E-44D4-4FB6-9BA8-9AD5FD4DF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0D4B-E450-4825-84AC-A221F15CA6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5983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D5E5C-7570-4D81-AA20-E2AAB129A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414F77-7A96-45B3-B865-4E5E8FE39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DE78-2D69-4A28-9087-75AE5EA6D915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2F4C31-9CA9-4479-997B-347078DE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2834DF-BD4D-491D-AA32-CF18D055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0D4B-E450-4825-84AC-A221F15CA6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748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A9AE0F-D6C6-4306-AB88-99309B2C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DE78-2D69-4A28-9087-75AE5EA6D915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71AD5E-B46A-4EB5-99E6-E9B7A6A56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C71C6-A567-4E7E-88E6-6EF19114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0D4B-E450-4825-84AC-A221F15CA6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3670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7EBC9-0496-4133-9182-6B6D578E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184EC-2779-46F8-9AEB-FA466B03F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89908-97F1-486D-B068-CFC0B13C6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28BBD-B953-4D49-825D-2A7E3EDB9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DE78-2D69-4A28-9087-75AE5EA6D915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795736-77B0-4EDC-A748-03F1A0C7D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5B68C-B37C-49A0-B4AA-A91E78D7F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0D4B-E450-4825-84AC-A221F15CA6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9201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99DB9-A5B0-46FB-888F-AC2277ED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7328DB-D77F-4AB5-AA99-324001E94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3D1EF0-E0B1-4064-AF24-81FACCA0C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328F4-9093-4D94-BDDC-91B605A1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DE78-2D69-4A28-9087-75AE5EA6D915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EC05B-446C-435F-B137-882401407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C8F58-29AB-4CF1-80C8-F937ECE54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0D4B-E450-4825-84AC-A221F15CA6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732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44269-0F1C-4A5C-BC12-F4650A2F3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839FD-0A0F-4A0E-9BBD-331F38AE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75C53-9BC5-40AA-8D13-6C8B0FA481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BDE78-2D69-4A28-9087-75AE5EA6D915}" type="datetimeFigureOut">
              <a:rPr lang="en-ID" smtClean="0"/>
              <a:t>23/07/2025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FD57D-B70D-49F1-A151-F2C20E558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FCE41-3B47-4A50-A5F7-3B8789D16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0D4B-E450-4825-84AC-A221F15CA6E9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966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jak.go.id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ajak.go.id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jak.go.id/unit-kerja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1885C-1C05-4811-A876-1B1A42656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452" y="1124975"/>
            <a:ext cx="7086134" cy="549529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563CF18-2125-4D6E-9580-49C524C54139}"/>
              </a:ext>
            </a:extLst>
          </p:cNvPr>
          <p:cNvGrpSpPr/>
          <p:nvPr/>
        </p:nvGrpSpPr>
        <p:grpSpPr>
          <a:xfrm>
            <a:off x="546891" y="521001"/>
            <a:ext cx="2833973" cy="972820"/>
            <a:chOff x="532823" y="408459"/>
            <a:chExt cx="2833973" cy="97282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58C8ED7-1109-43E4-B58D-A42E1AF79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823" y="503356"/>
              <a:ext cx="846380" cy="76362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DA48FD-0DFB-4835-979C-A561F8479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272" y="448290"/>
              <a:ext cx="1562524" cy="914394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D1DAD21-1234-4BBF-BB64-2CEAC26F4399}"/>
                </a:ext>
              </a:extLst>
            </p:cNvPr>
            <p:cNvCxnSpPr/>
            <p:nvPr/>
          </p:nvCxnSpPr>
          <p:spPr>
            <a:xfrm>
              <a:off x="1649153" y="408459"/>
              <a:ext cx="0" cy="972820"/>
            </a:xfrm>
            <a:prstGeom prst="line">
              <a:avLst/>
            </a:prstGeom>
            <a:ln w="12700">
              <a:solidFill>
                <a:srgbClr val="1C285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1672B9A-DF3F-4FEA-9C1B-A7528671A328}"/>
              </a:ext>
            </a:extLst>
          </p:cNvPr>
          <p:cNvSpPr txBox="1"/>
          <p:nvPr/>
        </p:nvSpPr>
        <p:spPr>
          <a:xfrm>
            <a:off x="435435" y="1988066"/>
            <a:ext cx="66416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Pemotongan</a:t>
            </a:r>
            <a:r>
              <a:rPr lang="en-ID" sz="3200" b="1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200" b="1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PPh</a:t>
            </a:r>
            <a:r>
              <a:rPr lang="en-ID" sz="3200" b="1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ID" sz="3200" b="1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Pasal</a:t>
            </a:r>
            <a:r>
              <a:rPr lang="en-ID" sz="3200" b="1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21</a:t>
            </a:r>
            <a:endParaRPr lang="en-ID" sz="3200" b="1" i="1" dirty="0">
              <a:solidFill>
                <a:srgbClr val="060F3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ID" sz="320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Bagi</a:t>
            </a:r>
            <a:r>
              <a:rPr lang="en-ID" sz="3200" b="1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ASN dan </a:t>
            </a:r>
            <a:r>
              <a:rPr lang="en-ID" sz="3200" b="1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Karyawan</a:t>
            </a:r>
            <a:endParaRPr lang="en-ID" sz="3200" b="1" dirty="0">
              <a:solidFill>
                <a:srgbClr val="060F3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A6426A7-18D7-400E-9968-1BE72B49309C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4C010F-5910-4D8C-B61C-0FB90CEE581A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599AC6-6965-43F3-B30A-B014B377B48B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3405D2-B56E-4CA0-83C5-5F3306966DF5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0B6AA0-D64C-4F80-993C-9D7D5EE1A350}"/>
              </a:ext>
            </a:extLst>
          </p:cNvPr>
          <p:cNvCxnSpPr>
            <a:cxnSpLocks/>
          </p:cNvCxnSpPr>
          <p:nvPr/>
        </p:nvCxnSpPr>
        <p:spPr>
          <a:xfrm flipV="1">
            <a:off x="546891" y="3083772"/>
            <a:ext cx="5038352" cy="324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B3577A6-3E3D-4AF1-889A-BBAE5AFE9155}"/>
              </a:ext>
            </a:extLst>
          </p:cNvPr>
          <p:cNvSpPr txBox="1"/>
          <p:nvPr/>
        </p:nvSpPr>
        <p:spPr>
          <a:xfrm>
            <a:off x="478061" y="3207942"/>
            <a:ext cx="5660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Universitas Negeri Jakarta</a:t>
            </a:r>
          </a:p>
          <a:p>
            <a:r>
              <a:rPr lang="en-US" sz="160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Rabu, 23 </a:t>
            </a:r>
            <a:r>
              <a:rPr lang="en-US" sz="160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Juli</a:t>
            </a:r>
            <a:r>
              <a:rPr lang="en-US" sz="160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2025</a:t>
            </a:r>
            <a:endParaRPr lang="en-ID" sz="1600" dirty="0">
              <a:solidFill>
                <a:srgbClr val="060F3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4501E4-D888-4531-AD59-037ADE11006E}"/>
              </a:ext>
            </a:extLst>
          </p:cNvPr>
          <p:cNvSpPr txBox="1"/>
          <p:nvPr/>
        </p:nvSpPr>
        <p:spPr>
          <a:xfrm>
            <a:off x="435435" y="5775569"/>
            <a:ext cx="5660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KANWIL DJP JAKARTA TIMUR</a:t>
            </a:r>
          </a:p>
          <a:p>
            <a:r>
              <a:rPr lang="en-US" sz="80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 Tower, Jalan </a:t>
            </a:r>
            <a:r>
              <a:rPr lang="en-US" sz="80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Pulo</a:t>
            </a:r>
            <a:r>
              <a:rPr lang="en-US" sz="80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Mas Timur No.2, Jl. </a:t>
            </a:r>
            <a:r>
              <a:rPr lang="en-US" sz="80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Pulo</a:t>
            </a:r>
            <a:r>
              <a:rPr lang="en-US" sz="80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Mas Utara No.8 </a:t>
            </a:r>
            <a:r>
              <a:rPr lang="en-US" sz="80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Lantai</a:t>
            </a:r>
            <a:r>
              <a:rPr lang="en-US" sz="80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7, </a:t>
            </a:r>
            <a:r>
              <a:rPr lang="en-US" sz="80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RT.dan</a:t>
            </a:r>
            <a:r>
              <a:rPr lang="en-US" sz="80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9/RW.16, Kayu </a:t>
            </a:r>
            <a:r>
              <a:rPr lang="en-US" sz="80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Putih</a:t>
            </a:r>
            <a:r>
              <a:rPr lang="en-US" sz="80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80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Pulo</a:t>
            </a:r>
            <a:r>
              <a:rPr lang="en-US" sz="80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80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Gadung</a:t>
            </a:r>
            <a:r>
              <a:rPr lang="en-US" sz="80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Jakarta 13210</a:t>
            </a:r>
          </a:p>
        </p:txBody>
      </p:sp>
    </p:spTree>
    <p:extLst>
      <p:ext uri="{BB962C8B-B14F-4D97-AF65-F5344CB8AC3E}">
        <p14:creationId xmlns:p14="http://schemas.microsoft.com/office/powerpoint/2010/main" val="377808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9A47272-BADE-90E0-778A-B4F5066F2C1F}"/>
              </a:ext>
            </a:extLst>
          </p:cNvPr>
          <p:cNvSpPr/>
          <p:nvPr/>
        </p:nvSpPr>
        <p:spPr>
          <a:xfrm>
            <a:off x="299296" y="576847"/>
            <a:ext cx="10187729" cy="28839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060F3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2BA453-978C-67C1-EC3E-375432E2DE8D}"/>
              </a:ext>
            </a:extLst>
          </p:cNvPr>
          <p:cNvSpPr txBox="1">
            <a:spLocks/>
          </p:cNvSpPr>
          <p:nvPr/>
        </p:nvSpPr>
        <p:spPr>
          <a:xfrm>
            <a:off x="336441" y="379302"/>
            <a:ext cx="10497814" cy="5359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TER B = PTKP : TK/2 &amp; K/1 (63 juta); TK/3 &amp; K/2 (67,5 juta)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D18ECF-1D2C-7504-4F44-2692D343B313}"/>
              </a:ext>
            </a:extLst>
          </p:cNvPr>
          <p:cNvGraphicFramePr>
            <a:graphicFrameLocks noGrp="1"/>
          </p:cNvGraphicFramePr>
          <p:nvPr/>
        </p:nvGraphicFramePr>
        <p:xfrm>
          <a:off x="1093086" y="1515434"/>
          <a:ext cx="4252525" cy="461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75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104187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857946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1193699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357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Lapisan Penghasilan Bruto (Rp) 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 </a:t>
                      </a:r>
                      <a:r>
                        <a:rPr lang="en-US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sampai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dengan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6.200.000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0422295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6.500.000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8059837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6.850.000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547863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6.850.001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7.300.000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925853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7.300.001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9.200.000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130284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9.200.001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10.750.000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733943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10.750.001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11.250.000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533710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11.250.001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11.600.000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345695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11.600.001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12.600.000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3316810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12.600.001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13.600.000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843412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13.600.001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14.950.000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401465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14.950.001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16.400.000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869218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16.400.001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18.450.000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8438923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18.450.001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21.850.000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094229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21.850.001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26.000.000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3139365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26.000.001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27.700.000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084863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27.700.001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29.350.000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172746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29.350.001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31.450.000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3987084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31.450.001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33.950.000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0940980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33.950.001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37.100.000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496687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4A59B63-2510-4329-E31B-27983CC0D6EA}"/>
              </a:ext>
            </a:extLst>
          </p:cNvPr>
          <p:cNvGraphicFramePr>
            <a:graphicFrameLocks noGrp="1"/>
          </p:cNvGraphicFramePr>
          <p:nvPr/>
        </p:nvGraphicFramePr>
        <p:xfrm>
          <a:off x="6307575" y="1511424"/>
          <a:ext cx="4679024" cy="461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23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272155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778708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1321390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889548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384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Lapisan Penghasilan Bruto (Rp) 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 </a:t>
                      </a:r>
                      <a:r>
                        <a:rPr lang="en-US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37.100.001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41.100.000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975550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41.100.001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45.800.000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001355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45.800.001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49.500.000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313392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49.500.001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53.800.000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1854207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53.800.001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58.500.000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9084864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58.500.001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64.000.000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4697584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64.000.001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71.000.000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258625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71.000.001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80.000.000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800451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80.000.001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93.000.000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454235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93.000.001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109.000.000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584586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109.000.001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129.000.000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5218419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129.000.001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163.000.000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8191306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163.000.001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211.000.000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401320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211.000.001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374.000.000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244035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374.000.001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459.000.000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322109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459.000.001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555.000.000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356496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555.000.001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704.000.000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084616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704.000.001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957.000.000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70633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957.000.001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1.405.000.000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918251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lebih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dari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1.405.000.000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5479867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099A00-A4AA-8DEE-A839-F14E75BFF8D8}"/>
              </a:ext>
            </a:extLst>
          </p:cNvPr>
          <p:cNvCxnSpPr/>
          <p:nvPr/>
        </p:nvCxnSpPr>
        <p:spPr>
          <a:xfrm>
            <a:off x="5858002" y="1387098"/>
            <a:ext cx="0" cy="504000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32D3780-5668-FB70-1159-67DE08633CB7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507D76E-0023-F0DA-E001-B7CB96494FCB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rgbClr val="060F3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D79239-4317-6668-72E9-78E7CDCD17DB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060F3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26AC69-E394-9AFF-A403-20C79F631E58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60F3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060F31"/>
                </a:solidFill>
                <a:latin typeface="DIN Medium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8406187"/>
      </p:ext>
    </p:extLst>
  </p:cSld>
  <p:clrMapOvr>
    <a:masterClrMapping/>
  </p:clrMapOvr>
  <p:transition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6BF2BB2-7E6B-2562-C27F-A406DE6A6910}"/>
              </a:ext>
            </a:extLst>
          </p:cNvPr>
          <p:cNvSpPr/>
          <p:nvPr/>
        </p:nvSpPr>
        <p:spPr>
          <a:xfrm>
            <a:off x="299296" y="576847"/>
            <a:ext cx="5046315" cy="28839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060F3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EE898D-2700-55A3-815A-E5A48E9A6979}"/>
              </a:ext>
            </a:extLst>
          </p:cNvPr>
          <p:cNvSpPr txBox="1">
            <a:spLocks/>
          </p:cNvSpPr>
          <p:nvPr/>
        </p:nvSpPr>
        <p:spPr>
          <a:xfrm>
            <a:off x="336441" y="379302"/>
            <a:ext cx="10497814" cy="5359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TER C = PTKP : K/3 (72 juta)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819063-C7C3-BDA7-80DF-7D9F27CF8276}"/>
              </a:ext>
            </a:extLst>
          </p:cNvPr>
          <p:cNvGraphicFramePr>
            <a:graphicFrameLocks noGrp="1"/>
          </p:cNvGraphicFramePr>
          <p:nvPr/>
        </p:nvGraphicFramePr>
        <p:xfrm>
          <a:off x="1093086" y="1531476"/>
          <a:ext cx="4252525" cy="4827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75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104187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857946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1193699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357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Lapisan Penghasilan Bruto (Rp) 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 </a:t>
                      </a:r>
                      <a:r>
                        <a:rPr lang="en-US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sampai dengan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6.600.000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0422295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6.950.000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8059837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7.350.000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547863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7.350.001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7.800.000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925853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7.800.001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8.850.000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130284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8.850.001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9.800.000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733943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9.800.001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10.950.000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533710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10.950.001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11.200.000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345695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11.200.001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12.050.000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3316810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12.050.001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12.950.000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843412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12.950.001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14.150.000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401465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14.150.001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15.550.000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869218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15.550.001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17.050.000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8438923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17.050.001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19.500.000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094229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19.500.001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22.700.000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3139365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22.700.001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26.600.000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084863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26.600.001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28.100.000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172746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28.100.001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30.100.000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3987084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30.100.001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32.600.000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0940980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32.600.001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35.400.000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4966876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35.400.001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38.900.000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550327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9D6E076-8122-DF9D-3958-479F934D83E0}"/>
              </a:ext>
            </a:extLst>
          </p:cNvPr>
          <p:cNvGraphicFramePr>
            <a:graphicFrameLocks noGrp="1"/>
          </p:cNvGraphicFramePr>
          <p:nvPr/>
        </p:nvGraphicFramePr>
        <p:xfrm>
          <a:off x="6307575" y="1515434"/>
          <a:ext cx="4679024" cy="461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23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272155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778708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1321390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889548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384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Lapisan Penghasilan Bruto (Rp) 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 </a:t>
                      </a:r>
                      <a:r>
                        <a:rPr lang="en-US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38.900.001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43.000.000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975550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43.000.001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47.400.000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001355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47.400.001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51.200.000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313392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51.200.001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55.800.000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1854207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55.800.001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60.400.000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9084864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60.400.001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66.700.000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4697584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66.700.001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74.500.000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258625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74.500.001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83.200.000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800451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83.200.001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95.600.000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454235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95.600.001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110.000.000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584586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110.000.001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134.000.000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5218419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134.000.001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169.000.000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8191306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169.000.001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221.000.000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401320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221.000.001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390.000.000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244035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390.000.001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463.000.000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322109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463.000.001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561.000.000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356496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561.000.001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709.000.000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084616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709.000.001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965.000.000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70633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965.000.001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1.419.000.000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918251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lebih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dari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1.419.000.000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5479867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CF5687-3E78-3AFD-AD7F-0B6504625515}"/>
              </a:ext>
            </a:extLst>
          </p:cNvPr>
          <p:cNvCxnSpPr/>
          <p:nvPr/>
        </p:nvCxnSpPr>
        <p:spPr>
          <a:xfrm>
            <a:off x="5858002" y="1387098"/>
            <a:ext cx="0" cy="504000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5D1B246-1132-6B2E-4388-1B0142523CEE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4485CD-7C5F-1C4D-7F7C-407C6AEB2C86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rgbClr val="060F3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9115EED-0EF9-7ECB-18CD-1A428ED29685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060F3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FD39E4-C749-F4A7-C9A7-09C2B0FB88A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60F3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060F31"/>
                </a:solidFill>
                <a:latin typeface="DIN Medium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0411905"/>
      </p:ext>
    </p:extLst>
  </p:cSld>
  <p:clrMapOvr>
    <a:masterClrMapping/>
  </p:clrMapOvr>
  <p:transition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326638" y="1923033"/>
            <a:ext cx="374650" cy="3902710"/>
            <a:chOff x="3326638" y="1923033"/>
            <a:chExt cx="374650" cy="3902710"/>
          </a:xfrm>
        </p:grpSpPr>
        <p:sp>
          <p:nvSpPr>
            <p:cNvPr id="4" name="object 4"/>
            <p:cNvSpPr/>
            <p:nvPr/>
          </p:nvSpPr>
          <p:spPr>
            <a:xfrm>
              <a:off x="3332988" y="3485387"/>
              <a:ext cx="361950" cy="2334260"/>
            </a:xfrm>
            <a:custGeom>
              <a:avLst/>
              <a:gdLst/>
              <a:ahLst/>
              <a:cxnLst/>
              <a:rect l="l" t="t" r="r" b="b"/>
              <a:pathLst>
                <a:path w="361950" h="2334260">
                  <a:moveTo>
                    <a:pt x="0" y="0"/>
                  </a:moveTo>
                  <a:lnTo>
                    <a:pt x="180975" y="0"/>
                  </a:lnTo>
                  <a:lnTo>
                    <a:pt x="180975" y="2333917"/>
                  </a:lnTo>
                  <a:lnTo>
                    <a:pt x="361823" y="2333917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332988" y="3485387"/>
              <a:ext cx="361950" cy="1556385"/>
            </a:xfrm>
            <a:custGeom>
              <a:avLst/>
              <a:gdLst/>
              <a:ahLst/>
              <a:cxnLst/>
              <a:rect l="l" t="t" r="r" b="b"/>
              <a:pathLst>
                <a:path w="361950" h="1556385">
                  <a:moveTo>
                    <a:pt x="0" y="0"/>
                  </a:moveTo>
                  <a:lnTo>
                    <a:pt x="180975" y="0"/>
                  </a:lnTo>
                  <a:lnTo>
                    <a:pt x="180975" y="1556004"/>
                  </a:lnTo>
                  <a:lnTo>
                    <a:pt x="361823" y="1556004"/>
                  </a:lnTo>
                </a:path>
                <a:path w="361950" h="1556385">
                  <a:moveTo>
                    <a:pt x="0" y="0"/>
                  </a:moveTo>
                  <a:lnTo>
                    <a:pt x="180975" y="0"/>
                  </a:lnTo>
                  <a:lnTo>
                    <a:pt x="180975" y="778001"/>
                  </a:lnTo>
                  <a:lnTo>
                    <a:pt x="361823" y="778001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32988" y="3485387"/>
              <a:ext cx="361950" cy="0"/>
            </a:xfrm>
            <a:custGeom>
              <a:avLst/>
              <a:gdLst/>
              <a:ahLst/>
              <a:cxnLst/>
              <a:rect l="l" t="t" r="r" b="b"/>
              <a:pathLst>
                <a:path w="361950">
                  <a:moveTo>
                    <a:pt x="0" y="0"/>
                  </a:moveTo>
                  <a:lnTo>
                    <a:pt x="361823" y="0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32988" y="1929383"/>
              <a:ext cx="361950" cy="1557020"/>
            </a:xfrm>
            <a:custGeom>
              <a:avLst/>
              <a:gdLst/>
              <a:ahLst/>
              <a:cxnLst/>
              <a:rect l="l" t="t" r="r" b="b"/>
              <a:pathLst>
                <a:path w="361950" h="1557020">
                  <a:moveTo>
                    <a:pt x="0" y="1556765"/>
                  </a:moveTo>
                  <a:lnTo>
                    <a:pt x="180975" y="1556765"/>
                  </a:lnTo>
                  <a:lnTo>
                    <a:pt x="180975" y="778763"/>
                  </a:lnTo>
                  <a:lnTo>
                    <a:pt x="361823" y="778763"/>
                  </a:lnTo>
                </a:path>
                <a:path w="361950" h="1557020">
                  <a:moveTo>
                    <a:pt x="0" y="1556003"/>
                  </a:moveTo>
                  <a:lnTo>
                    <a:pt x="180975" y="1556003"/>
                  </a:lnTo>
                  <a:lnTo>
                    <a:pt x="180975" y="0"/>
                  </a:lnTo>
                  <a:lnTo>
                    <a:pt x="36182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503164" y="762000"/>
            <a:ext cx="361950" cy="779145"/>
          </a:xfrm>
          <a:custGeom>
            <a:avLst/>
            <a:gdLst/>
            <a:ahLst/>
            <a:cxnLst/>
            <a:rect l="l" t="t" r="r" b="b"/>
            <a:pathLst>
              <a:path w="361950" h="779144">
                <a:moveTo>
                  <a:pt x="0" y="390144"/>
                </a:moveTo>
                <a:lnTo>
                  <a:pt x="180975" y="390144"/>
                </a:lnTo>
                <a:lnTo>
                  <a:pt x="180975" y="779145"/>
                </a:lnTo>
                <a:lnTo>
                  <a:pt x="361823" y="779145"/>
                </a:lnTo>
              </a:path>
              <a:path w="361950" h="779144">
                <a:moveTo>
                  <a:pt x="0" y="389000"/>
                </a:moveTo>
                <a:lnTo>
                  <a:pt x="180975" y="389000"/>
                </a:lnTo>
                <a:lnTo>
                  <a:pt x="180975" y="0"/>
                </a:lnTo>
                <a:lnTo>
                  <a:pt x="361823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517650" y="1145794"/>
            <a:ext cx="2183765" cy="2830830"/>
            <a:chOff x="1517650" y="1145794"/>
            <a:chExt cx="2183765" cy="2830830"/>
          </a:xfrm>
        </p:grpSpPr>
        <p:sp>
          <p:nvSpPr>
            <p:cNvPr id="10" name="object 10"/>
            <p:cNvSpPr/>
            <p:nvPr/>
          </p:nvSpPr>
          <p:spPr>
            <a:xfrm>
              <a:off x="3332988" y="1152144"/>
              <a:ext cx="361950" cy="2334260"/>
            </a:xfrm>
            <a:custGeom>
              <a:avLst/>
              <a:gdLst/>
              <a:ahLst/>
              <a:cxnLst/>
              <a:rect l="l" t="t" r="r" b="b"/>
              <a:pathLst>
                <a:path w="361950" h="2334260">
                  <a:moveTo>
                    <a:pt x="0" y="2333879"/>
                  </a:moveTo>
                  <a:lnTo>
                    <a:pt x="180975" y="2333879"/>
                  </a:lnTo>
                  <a:lnTo>
                    <a:pt x="180975" y="0"/>
                  </a:lnTo>
                  <a:lnTo>
                    <a:pt x="361823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24000" y="3002279"/>
              <a:ext cx="1809114" cy="967740"/>
            </a:xfrm>
            <a:custGeom>
              <a:avLst/>
              <a:gdLst/>
              <a:ahLst/>
              <a:cxnLst/>
              <a:rect l="l" t="t" r="r" b="b"/>
              <a:pathLst>
                <a:path w="1809114" h="967739">
                  <a:moveTo>
                    <a:pt x="1808988" y="0"/>
                  </a:moveTo>
                  <a:lnTo>
                    <a:pt x="0" y="0"/>
                  </a:lnTo>
                  <a:lnTo>
                    <a:pt x="0" y="967740"/>
                  </a:lnTo>
                  <a:lnTo>
                    <a:pt x="1808988" y="967740"/>
                  </a:lnTo>
                  <a:lnTo>
                    <a:pt x="180898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000" y="3002279"/>
              <a:ext cx="1809114" cy="967740"/>
            </a:xfrm>
            <a:custGeom>
              <a:avLst/>
              <a:gdLst/>
              <a:ahLst/>
              <a:cxnLst/>
              <a:rect l="l" t="t" r="r" b="b"/>
              <a:pathLst>
                <a:path w="1809114" h="967739">
                  <a:moveTo>
                    <a:pt x="0" y="967740"/>
                  </a:moveTo>
                  <a:lnTo>
                    <a:pt x="1808988" y="967740"/>
                  </a:lnTo>
                  <a:lnTo>
                    <a:pt x="1808988" y="0"/>
                  </a:lnTo>
                  <a:lnTo>
                    <a:pt x="0" y="0"/>
                  </a:lnTo>
                  <a:lnTo>
                    <a:pt x="0" y="9677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65275" y="3184397"/>
            <a:ext cx="172593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33070" marR="5080" indent="-421005">
              <a:lnSpc>
                <a:spcPts val="1970"/>
              </a:lnSpc>
              <a:spcBef>
                <a:spcPts val="325"/>
              </a:spcBef>
            </a:pP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Subjek</a:t>
            </a:r>
            <a:r>
              <a:rPr sz="18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FC0"/>
                </a:solidFill>
                <a:latin typeface="Calibri"/>
                <a:cs typeface="Calibri"/>
              </a:rPr>
              <a:t>Pajak</a:t>
            </a:r>
            <a:r>
              <a:rPr sz="18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FC0"/>
                </a:solidFill>
                <a:latin typeface="Calibri"/>
                <a:cs typeface="Calibri"/>
              </a:rPr>
              <a:t>yang </a:t>
            </a: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dipotong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687826" y="869950"/>
            <a:ext cx="1821814" cy="564515"/>
            <a:chOff x="3687826" y="869950"/>
            <a:chExt cx="1821814" cy="564515"/>
          </a:xfrm>
        </p:grpSpPr>
        <p:sp>
          <p:nvSpPr>
            <p:cNvPr id="15" name="object 15"/>
            <p:cNvSpPr/>
            <p:nvPr/>
          </p:nvSpPr>
          <p:spPr>
            <a:xfrm>
              <a:off x="3694176" y="876300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4" h="551815">
                  <a:moveTo>
                    <a:pt x="1808988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1808988" y="551688"/>
                  </a:lnTo>
                  <a:lnTo>
                    <a:pt x="18089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694176" y="876300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4" h="551815">
                  <a:moveTo>
                    <a:pt x="0" y="551688"/>
                  </a:moveTo>
                  <a:lnTo>
                    <a:pt x="1808988" y="551688"/>
                  </a:lnTo>
                  <a:lnTo>
                    <a:pt x="1808988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247769" y="994029"/>
            <a:ext cx="702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Pegawai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59526" y="479805"/>
            <a:ext cx="1821814" cy="566420"/>
            <a:chOff x="5859526" y="479805"/>
            <a:chExt cx="1821814" cy="566420"/>
          </a:xfrm>
        </p:grpSpPr>
        <p:sp>
          <p:nvSpPr>
            <p:cNvPr id="19" name="object 19"/>
            <p:cNvSpPr/>
            <p:nvPr/>
          </p:nvSpPr>
          <p:spPr>
            <a:xfrm>
              <a:off x="5865876" y="486155"/>
              <a:ext cx="1809114" cy="553720"/>
            </a:xfrm>
            <a:custGeom>
              <a:avLst/>
              <a:gdLst/>
              <a:ahLst/>
              <a:cxnLst/>
              <a:rect l="l" t="t" r="r" b="b"/>
              <a:pathLst>
                <a:path w="1809115" h="553719">
                  <a:moveTo>
                    <a:pt x="1808987" y="0"/>
                  </a:moveTo>
                  <a:lnTo>
                    <a:pt x="0" y="0"/>
                  </a:lnTo>
                  <a:lnTo>
                    <a:pt x="0" y="553212"/>
                  </a:lnTo>
                  <a:lnTo>
                    <a:pt x="1808987" y="553212"/>
                  </a:lnTo>
                  <a:lnTo>
                    <a:pt x="18089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65876" y="486155"/>
              <a:ext cx="1809114" cy="553720"/>
            </a:xfrm>
            <a:custGeom>
              <a:avLst/>
              <a:gdLst/>
              <a:ahLst/>
              <a:cxnLst/>
              <a:rect l="l" t="t" r="r" b="b"/>
              <a:pathLst>
                <a:path w="1809115" h="553719">
                  <a:moveTo>
                    <a:pt x="0" y="553212"/>
                  </a:moveTo>
                  <a:lnTo>
                    <a:pt x="1808987" y="553212"/>
                  </a:lnTo>
                  <a:lnTo>
                    <a:pt x="1808987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71691" y="605154"/>
            <a:ext cx="11982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Pegawai</a:t>
            </a:r>
            <a:r>
              <a:rPr sz="16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Tetap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859526" y="1258569"/>
            <a:ext cx="1821814" cy="564515"/>
            <a:chOff x="5859526" y="1258569"/>
            <a:chExt cx="1821814" cy="564515"/>
          </a:xfrm>
        </p:grpSpPr>
        <p:sp>
          <p:nvSpPr>
            <p:cNvPr id="23" name="object 23"/>
            <p:cNvSpPr/>
            <p:nvPr/>
          </p:nvSpPr>
          <p:spPr>
            <a:xfrm>
              <a:off x="5865876" y="1264919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5" h="551814">
                  <a:moveTo>
                    <a:pt x="1808987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1808987" y="551688"/>
                  </a:lnTo>
                  <a:lnTo>
                    <a:pt x="180898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65876" y="1264919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5" h="551814">
                  <a:moveTo>
                    <a:pt x="0" y="551688"/>
                  </a:moveTo>
                  <a:lnTo>
                    <a:pt x="1808987" y="551688"/>
                  </a:lnTo>
                  <a:lnTo>
                    <a:pt x="1808987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927852" y="1383284"/>
            <a:ext cx="1684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Pegawai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Tidak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Tetap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687826" y="1647189"/>
            <a:ext cx="1821814" cy="564515"/>
            <a:chOff x="3687826" y="1647189"/>
            <a:chExt cx="1821814" cy="564515"/>
          </a:xfrm>
        </p:grpSpPr>
        <p:sp>
          <p:nvSpPr>
            <p:cNvPr id="27" name="object 27"/>
            <p:cNvSpPr/>
            <p:nvPr/>
          </p:nvSpPr>
          <p:spPr>
            <a:xfrm>
              <a:off x="3694176" y="1653539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4" h="551814">
                  <a:moveTo>
                    <a:pt x="1808988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1808988" y="551688"/>
                  </a:lnTo>
                  <a:lnTo>
                    <a:pt x="18089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94176" y="1653539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4" h="551814">
                  <a:moveTo>
                    <a:pt x="0" y="551688"/>
                  </a:moveTo>
                  <a:lnTo>
                    <a:pt x="1808988" y="551688"/>
                  </a:lnTo>
                  <a:lnTo>
                    <a:pt x="1808988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160265" y="1772157"/>
            <a:ext cx="876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Pensiunan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687826" y="2425954"/>
            <a:ext cx="1821814" cy="564515"/>
            <a:chOff x="3687826" y="2425954"/>
            <a:chExt cx="1821814" cy="564515"/>
          </a:xfrm>
        </p:grpSpPr>
        <p:sp>
          <p:nvSpPr>
            <p:cNvPr id="31" name="object 31"/>
            <p:cNvSpPr/>
            <p:nvPr/>
          </p:nvSpPr>
          <p:spPr>
            <a:xfrm>
              <a:off x="3694176" y="2432304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4" h="551814">
                  <a:moveTo>
                    <a:pt x="1808988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1808988" y="551688"/>
                  </a:lnTo>
                  <a:lnTo>
                    <a:pt x="18089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694176" y="2432304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4" h="551814">
                  <a:moveTo>
                    <a:pt x="0" y="551688"/>
                  </a:moveTo>
                  <a:lnTo>
                    <a:pt x="1808988" y="551688"/>
                  </a:lnTo>
                  <a:lnTo>
                    <a:pt x="1808988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3709796" y="2418334"/>
            <a:ext cx="1778000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320"/>
              </a:lnSpc>
              <a:spcBef>
                <a:spcPts val="24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Anggota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dekom/dewas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menerima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penghasilan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secara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teratur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687826" y="3203194"/>
            <a:ext cx="1821814" cy="564515"/>
            <a:chOff x="3687826" y="3203194"/>
            <a:chExt cx="1821814" cy="564515"/>
          </a:xfrm>
        </p:grpSpPr>
        <p:sp>
          <p:nvSpPr>
            <p:cNvPr id="35" name="object 35"/>
            <p:cNvSpPr/>
            <p:nvPr/>
          </p:nvSpPr>
          <p:spPr>
            <a:xfrm>
              <a:off x="3694176" y="3209544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4" h="551814">
                  <a:moveTo>
                    <a:pt x="1808988" y="0"/>
                  </a:moveTo>
                  <a:lnTo>
                    <a:pt x="0" y="0"/>
                  </a:lnTo>
                  <a:lnTo>
                    <a:pt x="0" y="551687"/>
                  </a:lnTo>
                  <a:lnTo>
                    <a:pt x="1808988" y="551687"/>
                  </a:lnTo>
                  <a:lnTo>
                    <a:pt x="18089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694176" y="3209544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4" h="551814">
                  <a:moveTo>
                    <a:pt x="0" y="551687"/>
                  </a:moveTo>
                  <a:lnTo>
                    <a:pt x="1808988" y="551687"/>
                  </a:lnTo>
                  <a:lnTo>
                    <a:pt x="1808988" y="0"/>
                  </a:lnTo>
                  <a:lnTo>
                    <a:pt x="0" y="0"/>
                  </a:lnTo>
                  <a:lnTo>
                    <a:pt x="0" y="55168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969765" y="3328542"/>
            <a:ext cx="12598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Bukan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Pegawai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687826" y="3981958"/>
            <a:ext cx="1821814" cy="564515"/>
            <a:chOff x="3687826" y="3981958"/>
            <a:chExt cx="1821814" cy="564515"/>
          </a:xfrm>
        </p:grpSpPr>
        <p:sp>
          <p:nvSpPr>
            <p:cNvPr id="39" name="object 39"/>
            <p:cNvSpPr/>
            <p:nvPr/>
          </p:nvSpPr>
          <p:spPr>
            <a:xfrm>
              <a:off x="3694176" y="3988308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4" h="551814">
                  <a:moveTo>
                    <a:pt x="1808988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1808988" y="551688"/>
                  </a:lnTo>
                  <a:lnTo>
                    <a:pt x="18089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694176" y="3988308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4" h="551814">
                  <a:moveTo>
                    <a:pt x="0" y="551688"/>
                  </a:moveTo>
                  <a:lnTo>
                    <a:pt x="1808988" y="551688"/>
                  </a:lnTo>
                  <a:lnTo>
                    <a:pt x="1808988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810380" y="3974719"/>
            <a:ext cx="1577340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320"/>
              </a:lnSpc>
              <a:spcBef>
                <a:spcPts val="24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Peserta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pensiun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masih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berstatus Pegawai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687826" y="4759197"/>
            <a:ext cx="1821814" cy="564515"/>
            <a:chOff x="3687826" y="4759197"/>
            <a:chExt cx="1821814" cy="564515"/>
          </a:xfrm>
        </p:grpSpPr>
        <p:sp>
          <p:nvSpPr>
            <p:cNvPr id="43" name="object 43"/>
            <p:cNvSpPr/>
            <p:nvPr/>
          </p:nvSpPr>
          <p:spPr>
            <a:xfrm>
              <a:off x="3694176" y="4765547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4" h="551814">
                  <a:moveTo>
                    <a:pt x="1808988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1808988" y="551688"/>
                  </a:lnTo>
                  <a:lnTo>
                    <a:pt x="180898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694176" y="4765547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4" h="551814">
                  <a:moveTo>
                    <a:pt x="0" y="551688"/>
                  </a:moveTo>
                  <a:lnTo>
                    <a:pt x="1808988" y="551688"/>
                  </a:lnTo>
                  <a:lnTo>
                    <a:pt x="1808988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907282" y="4884801"/>
            <a:ext cx="1383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Peserta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kegiatan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687826" y="5537961"/>
            <a:ext cx="1821814" cy="564515"/>
            <a:chOff x="3687826" y="5537961"/>
            <a:chExt cx="1821814" cy="564515"/>
          </a:xfrm>
        </p:grpSpPr>
        <p:sp>
          <p:nvSpPr>
            <p:cNvPr id="47" name="object 47"/>
            <p:cNvSpPr/>
            <p:nvPr/>
          </p:nvSpPr>
          <p:spPr>
            <a:xfrm>
              <a:off x="3694176" y="5544311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4" h="551814">
                  <a:moveTo>
                    <a:pt x="1808988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1808988" y="551688"/>
                  </a:lnTo>
                  <a:lnTo>
                    <a:pt x="180898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694176" y="5544311"/>
              <a:ext cx="1809114" cy="551815"/>
            </a:xfrm>
            <a:custGeom>
              <a:avLst/>
              <a:gdLst/>
              <a:ahLst/>
              <a:cxnLst/>
              <a:rect l="l" t="t" r="r" b="b"/>
              <a:pathLst>
                <a:path w="1809114" h="551814">
                  <a:moveTo>
                    <a:pt x="0" y="551688"/>
                  </a:moveTo>
                  <a:lnTo>
                    <a:pt x="1808988" y="551688"/>
                  </a:lnTo>
                  <a:lnTo>
                    <a:pt x="1808988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901185" y="5662980"/>
            <a:ext cx="1395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Mantan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Pegawai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0" y="114300"/>
            <a:ext cx="3848100" cy="547370"/>
            <a:chOff x="0" y="114300"/>
            <a:chExt cx="3848100" cy="547370"/>
          </a:xfrm>
        </p:grpSpPr>
        <p:sp>
          <p:nvSpPr>
            <p:cNvPr id="51" name="object 51"/>
            <p:cNvSpPr/>
            <p:nvPr/>
          </p:nvSpPr>
          <p:spPr>
            <a:xfrm>
              <a:off x="0" y="114300"/>
              <a:ext cx="201295" cy="546100"/>
            </a:xfrm>
            <a:custGeom>
              <a:avLst/>
              <a:gdLst/>
              <a:ahLst/>
              <a:cxnLst/>
              <a:rect l="l" t="t" r="r" b="b"/>
              <a:pathLst>
                <a:path w="201295" h="546100">
                  <a:moveTo>
                    <a:pt x="0" y="545591"/>
                  </a:moveTo>
                  <a:lnTo>
                    <a:pt x="201168" y="545591"/>
                  </a:lnTo>
                  <a:lnTo>
                    <a:pt x="201168" y="0"/>
                  </a:lnTo>
                  <a:lnTo>
                    <a:pt x="0" y="0"/>
                  </a:lnTo>
                  <a:lnTo>
                    <a:pt x="0" y="54559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1168" y="114300"/>
              <a:ext cx="3647440" cy="547370"/>
            </a:xfrm>
            <a:custGeom>
              <a:avLst/>
              <a:gdLst/>
              <a:ahLst/>
              <a:cxnLst/>
              <a:rect l="l" t="t" r="r" b="b"/>
              <a:pathLst>
                <a:path w="3647440" h="547370">
                  <a:moveTo>
                    <a:pt x="3646932" y="0"/>
                  </a:moveTo>
                  <a:lnTo>
                    <a:pt x="0" y="0"/>
                  </a:lnTo>
                  <a:lnTo>
                    <a:pt x="0" y="547115"/>
                  </a:lnTo>
                  <a:lnTo>
                    <a:pt x="3646932" y="547115"/>
                  </a:lnTo>
                  <a:lnTo>
                    <a:pt x="36469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279908" y="199720"/>
            <a:ext cx="31769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2C5F"/>
                </a:solidFill>
              </a:rPr>
              <a:t>PENERIMA</a:t>
            </a:r>
            <a:r>
              <a:rPr sz="2000" spc="-95" dirty="0">
                <a:solidFill>
                  <a:srgbClr val="1F2C5F"/>
                </a:solidFill>
              </a:rPr>
              <a:t> </a:t>
            </a:r>
            <a:r>
              <a:rPr sz="2000" spc="-10" dirty="0">
                <a:solidFill>
                  <a:srgbClr val="1F2C5F"/>
                </a:solidFill>
              </a:rPr>
              <a:t>PENGHASILAN</a:t>
            </a:r>
            <a:endParaRPr sz="2000"/>
          </a:p>
        </p:txBody>
      </p:sp>
      <p:sp>
        <p:nvSpPr>
          <p:cNvPr id="54" name="object 54"/>
          <p:cNvSpPr/>
          <p:nvPr/>
        </p:nvSpPr>
        <p:spPr>
          <a:xfrm>
            <a:off x="11692128" y="233172"/>
            <a:ext cx="500380" cy="502920"/>
          </a:xfrm>
          <a:custGeom>
            <a:avLst/>
            <a:gdLst/>
            <a:ahLst/>
            <a:cxnLst/>
            <a:rect l="l" t="t" r="r" b="b"/>
            <a:pathLst>
              <a:path w="500379" h="502920">
                <a:moveTo>
                  <a:pt x="499872" y="0"/>
                </a:moveTo>
                <a:lnTo>
                  <a:pt x="83820" y="0"/>
                </a:lnTo>
                <a:lnTo>
                  <a:pt x="51167" y="6578"/>
                </a:lnTo>
                <a:lnTo>
                  <a:pt x="24526" y="24526"/>
                </a:lnTo>
                <a:lnTo>
                  <a:pt x="6578" y="51167"/>
                </a:lnTo>
                <a:lnTo>
                  <a:pt x="0" y="83820"/>
                </a:lnTo>
                <a:lnTo>
                  <a:pt x="0" y="419100"/>
                </a:lnTo>
                <a:lnTo>
                  <a:pt x="6578" y="451699"/>
                </a:lnTo>
                <a:lnTo>
                  <a:pt x="24526" y="478345"/>
                </a:lnTo>
                <a:lnTo>
                  <a:pt x="51167" y="496323"/>
                </a:lnTo>
                <a:lnTo>
                  <a:pt x="83820" y="502919"/>
                </a:lnTo>
                <a:lnTo>
                  <a:pt x="499872" y="502919"/>
                </a:lnTo>
                <a:lnTo>
                  <a:pt x="4998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1857481" y="327405"/>
            <a:ext cx="15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Segoe UI"/>
                <a:cs typeface="Segoe UI"/>
              </a:rPr>
              <a:t>5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835396" y="2377439"/>
            <a:ext cx="4887595" cy="2334895"/>
            <a:chOff x="5835396" y="2377439"/>
            <a:chExt cx="4887595" cy="2334895"/>
          </a:xfrm>
        </p:grpSpPr>
        <p:pic>
          <p:nvPicPr>
            <p:cNvPr id="57" name="object 5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6920" y="2377439"/>
              <a:ext cx="4885944" cy="2261616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35396" y="2442971"/>
              <a:ext cx="4882896" cy="226923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5896356" y="2417063"/>
              <a:ext cx="4772025" cy="2148840"/>
            </a:xfrm>
            <a:custGeom>
              <a:avLst/>
              <a:gdLst/>
              <a:ahLst/>
              <a:cxnLst/>
              <a:rect l="l" t="t" r="r" b="b"/>
              <a:pathLst>
                <a:path w="4772025" h="2148840">
                  <a:moveTo>
                    <a:pt x="4771644" y="0"/>
                  </a:moveTo>
                  <a:lnTo>
                    <a:pt x="0" y="0"/>
                  </a:lnTo>
                  <a:lnTo>
                    <a:pt x="0" y="2148839"/>
                  </a:lnTo>
                  <a:lnTo>
                    <a:pt x="4771644" y="2148839"/>
                  </a:lnTo>
                  <a:lnTo>
                    <a:pt x="477164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161276" y="3442842"/>
              <a:ext cx="1260475" cy="187960"/>
            </a:xfrm>
            <a:custGeom>
              <a:avLst/>
              <a:gdLst/>
              <a:ahLst/>
              <a:cxnLst/>
              <a:rect l="l" t="t" r="r" b="b"/>
              <a:pathLst>
                <a:path w="1260475" h="187960">
                  <a:moveTo>
                    <a:pt x="1260348" y="0"/>
                  </a:moveTo>
                  <a:lnTo>
                    <a:pt x="1260348" y="0"/>
                  </a:lnTo>
                  <a:lnTo>
                    <a:pt x="0" y="0"/>
                  </a:lnTo>
                  <a:lnTo>
                    <a:pt x="0" y="187452"/>
                  </a:lnTo>
                  <a:lnTo>
                    <a:pt x="1260348" y="187452"/>
                  </a:lnTo>
                  <a:lnTo>
                    <a:pt x="12603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5896355" y="2417064"/>
            <a:ext cx="4772025" cy="21488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434975" indent="-342900">
              <a:lnSpc>
                <a:spcPct val="100000"/>
              </a:lnSpc>
              <a:spcBef>
                <a:spcPts val="830"/>
              </a:spcBef>
              <a:buAutoNum type="alphaLcPeriod"/>
              <a:tabLst>
                <a:tab pos="434975" algn="l"/>
              </a:tabLst>
            </a:pPr>
            <a:r>
              <a:rPr sz="1200" spc="-20" dirty="0">
                <a:solidFill>
                  <a:srgbClr val="006FC0"/>
                </a:solidFill>
                <a:latin typeface="Calibri"/>
                <a:cs typeface="Calibri"/>
              </a:rPr>
              <a:t>Tenaga</a:t>
            </a:r>
            <a:r>
              <a:rPr sz="1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ahli</a:t>
            </a:r>
            <a:r>
              <a:rPr sz="1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yang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melakukan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libri"/>
                <a:cs typeface="Calibri"/>
              </a:rPr>
              <a:t>Pekerjaan</a:t>
            </a:r>
            <a:r>
              <a:rPr sz="12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libri"/>
                <a:cs typeface="Calibri"/>
              </a:rPr>
              <a:t>Bebas;</a:t>
            </a:r>
            <a:endParaRPr sz="120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200" spc="-10" dirty="0">
                <a:latin typeface="Calibri"/>
                <a:cs typeface="Calibri"/>
              </a:rPr>
              <a:t>Seniman;</a:t>
            </a:r>
            <a:endParaRPr sz="120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200" spc="-10" dirty="0">
                <a:latin typeface="Calibri"/>
                <a:cs typeface="Calibri"/>
              </a:rPr>
              <a:t>Olahragawan;</a:t>
            </a:r>
            <a:endParaRPr sz="120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spcBef>
                <a:spcPts val="5"/>
              </a:spcBef>
              <a:buAutoNum type="alphaLcPeriod"/>
              <a:tabLst>
                <a:tab pos="434975" algn="l"/>
              </a:tabLst>
            </a:pPr>
            <a:r>
              <a:rPr sz="1200" spc="-10" dirty="0">
                <a:latin typeface="Calibri"/>
                <a:cs typeface="Calibri"/>
              </a:rPr>
              <a:t>Penasihat,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pengajar,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peneliti,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penceramah, penyuluh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moderator;</a:t>
            </a:r>
            <a:endParaRPr sz="120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200" spc="-10" dirty="0">
                <a:latin typeface="Calibri"/>
                <a:cs typeface="Calibri"/>
              </a:rPr>
              <a:t>Pengarang,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peneliti,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dan</a:t>
            </a:r>
            <a:r>
              <a:rPr sz="1200" spc="-10" dirty="0">
                <a:latin typeface="Calibri"/>
                <a:cs typeface="Calibri"/>
              </a:rPr>
              <a:t> penerjemah;</a:t>
            </a:r>
            <a:endParaRPr sz="120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Pemberi</a:t>
            </a:r>
            <a:r>
              <a:rPr sz="12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jasa</a:t>
            </a:r>
            <a:r>
              <a:rPr sz="1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dalam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segala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bidang;</a:t>
            </a:r>
            <a:endParaRPr sz="120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200" dirty="0">
                <a:latin typeface="Calibri"/>
                <a:cs typeface="Calibri"/>
              </a:rPr>
              <a:t>Agen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iklan</a:t>
            </a:r>
            <a:endParaRPr sz="120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200" spc="-10" dirty="0">
                <a:latin typeface="Calibri"/>
                <a:cs typeface="Calibri"/>
              </a:rPr>
              <a:t>Pengawas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atau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pengelola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proyek;</a:t>
            </a:r>
            <a:endParaRPr sz="120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200" spc="-10" dirty="0">
                <a:latin typeface="Calibri"/>
                <a:cs typeface="Calibri"/>
              </a:rPr>
              <a:t>Pembawa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pesanan,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pencari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langganan,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atau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yang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menjadi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perantara</a:t>
            </a:r>
            <a:endParaRPr sz="120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200" dirty="0">
                <a:latin typeface="Calibri"/>
                <a:cs typeface="Calibri"/>
              </a:rPr>
              <a:t>Agen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asuransi;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dan</a:t>
            </a:r>
            <a:endParaRPr sz="1200" dirty="0">
              <a:latin typeface="Calibri"/>
              <a:cs typeface="Calibri"/>
            </a:endParaRPr>
          </a:p>
          <a:p>
            <a:pPr marL="434975" indent="-342900">
              <a:lnSpc>
                <a:spcPct val="100000"/>
              </a:lnSpc>
              <a:buAutoNum type="alphaLcPeriod"/>
              <a:tabLst>
                <a:tab pos="434975" algn="l"/>
              </a:tabLst>
            </a:pPr>
            <a:r>
              <a:rPr sz="1200" spc="-10" dirty="0">
                <a:latin typeface="Calibri"/>
                <a:cs typeface="Calibri"/>
              </a:rPr>
              <a:t>Distributor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pemasaran</a:t>
            </a:r>
            <a:r>
              <a:rPr sz="1200" spc="27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berjenjang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890005" y="4681473"/>
            <a:ext cx="4784725" cy="1210945"/>
            <a:chOff x="5890005" y="4681473"/>
            <a:chExt cx="4784725" cy="1210945"/>
          </a:xfrm>
        </p:grpSpPr>
        <p:sp>
          <p:nvSpPr>
            <p:cNvPr id="63" name="object 63"/>
            <p:cNvSpPr/>
            <p:nvPr/>
          </p:nvSpPr>
          <p:spPr>
            <a:xfrm>
              <a:off x="5896355" y="4687823"/>
              <a:ext cx="4772025" cy="1198245"/>
            </a:xfrm>
            <a:custGeom>
              <a:avLst/>
              <a:gdLst/>
              <a:ahLst/>
              <a:cxnLst/>
              <a:rect l="l" t="t" r="r" b="b"/>
              <a:pathLst>
                <a:path w="4772025" h="1198245">
                  <a:moveTo>
                    <a:pt x="4771644" y="0"/>
                  </a:moveTo>
                  <a:lnTo>
                    <a:pt x="0" y="0"/>
                  </a:lnTo>
                  <a:lnTo>
                    <a:pt x="0" y="1197864"/>
                  </a:lnTo>
                  <a:lnTo>
                    <a:pt x="4771644" y="1197864"/>
                  </a:lnTo>
                  <a:lnTo>
                    <a:pt x="477164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896355" y="4687823"/>
              <a:ext cx="4772025" cy="1198245"/>
            </a:xfrm>
            <a:custGeom>
              <a:avLst/>
              <a:gdLst/>
              <a:ahLst/>
              <a:cxnLst/>
              <a:rect l="l" t="t" r="r" b="b"/>
              <a:pathLst>
                <a:path w="4772025" h="1198245">
                  <a:moveTo>
                    <a:pt x="0" y="1197864"/>
                  </a:moveTo>
                  <a:lnTo>
                    <a:pt x="4771644" y="1197864"/>
                  </a:lnTo>
                  <a:lnTo>
                    <a:pt x="4771644" y="0"/>
                  </a:lnTo>
                  <a:lnTo>
                    <a:pt x="0" y="0"/>
                  </a:lnTo>
                  <a:lnTo>
                    <a:pt x="0" y="1197864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975730" y="4717160"/>
            <a:ext cx="4614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355600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Peserta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perlombaan</a:t>
            </a:r>
            <a:r>
              <a:rPr sz="1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segala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bidang;</a:t>
            </a:r>
            <a:endParaRPr sz="12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buAutoNum type="alphaLcPeriod"/>
              <a:tabLst>
                <a:tab pos="355600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Peserta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rapat,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konferensi,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sidang,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pertemuan,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kunjungan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kerja,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seminar,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lokakarya,</a:t>
            </a:r>
            <a:r>
              <a:rPr sz="1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pertunjukan,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C000"/>
                </a:solidFill>
                <a:latin typeface="Calibri"/>
                <a:cs typeface="Calibri"/>
              </a:rPr>
              <a:t>kegiatan</a:t>
            </a:r>
            <a:r>
              <a:rPr sz="1200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C000"/>
                </a:solidFill>
                <a:latin typeface="Calibri"/>
                <a:cs typeface="Calibri"/>
              </a:rPr>
              <a:t>tertentu</a:t>
            </a:r>
            <a:r>
              <a:rPr sz="1200" spc="-4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C000"/>
                </a:solidFill>
                <a:latin typeface="Calibri"/>
                <a:cs typeface="Calibri"/>
              </a:rPr>
              <a:t>lainnya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975730" y="5265801"/>
            <a:ext cx="4242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c.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Peserta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anggota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suatu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kepanitiaan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sebagai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Penyelenggara</a:t>
            </a:r>
            <a:endParaRPr sz="1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Kegiatan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tertentu;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975730" y="5631891"/>
            <a:ext cx="3028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d.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Peserta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Pendidikan, pelatihan,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dan </a:t>
            </a:r>
            <a:r>
              <a:rPr sz="1200" spc="-10" dirty="0">
                <a:solidFill>
                  <a:srgbClr val="FFC000"/>
                </a:solidFill>
                <a:latin typeface="Calibri"/>
                <a:cs typeface="Calibri"/>
              </a:rPr>
              <a:t>magang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09473" y="965961"/>
            <a:ext cx="5790565" cy="4062095"/>
            <a:chOff x="109473" y="965961"/>
            <a:chExt cx="5790565" cy="4062095"/>
          </a:xfrm>
        </p:grpSpPr>
        <p:sp>
          <p:nvSpPr>
            <p:cNvPr id="69" name="object 69"/>
            <p:cNvSpPr/>
            <p:nvPr/>
          </p:nvSpPr>
          <p:spPr>
            <a:xfrm>
              <a:off x="5452871" y="3537204"/>
              <a:ext cx="443865" cy="1487805"/>
            </a:xfrm>
            <a:custGeom>
              <a:avLst/>
              <a:gdLst/>
              <a:ahLst/>
              <a:cxnLst/>
              <a:rect l="l" t="t" r="r" b="b"/>
              <a:pathLst>
                <a:path w="443864" h="1487804">
                  <a:moveTo>
                    <a:pt x="443738" y="0"/>
                  </a:moveTo>
                  <a:lnTo>
                    <a:pt x="0" y="0"/>
                  </a:lnTo>
                </a:path>
                <a:path w="443864" h="1487804">
                  <a:moveTo>
                    <a:pt x="442722" y="1487424"/>
                  </a:moveTo>
                  <a:lnTo>
                    <a:pt x="85343" y="1487424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15823" y="972311"/>
              <a:ext cx="3246120" cy="1719580"/>
            </a:xfrm>
            <a:custGeom>
              <a:avLst/>
              <a:gdLst/>
              <a:ahLst/>
              <a:cxnLst/>
              <a:rect l="l" t="t" r="r" b="b"/>
              <a:pathLst>
                <a:path w="3246120" h="1719580">
                  <a:moveTo>
                    <a:pt x="3246119" y="0"/>
                  </a:moveTo>
                  <a:lnTo>
                    <a:pt x="0" y="0"/>
                  </a:lnTo>
                  <a:lnTo>
                    <a:pt x="0" y="1719072"/>
                  </a:lnTo>
                  <a:lnTo>
                    <a:pt x="3246119" y="1719072"/>
                  </a:lnTo>
                  <a:lnTo>
                    <a:pt x="3246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15823" y="972311"/>
              <a:ext cx="3246120" cy="1719580"/>
            </a:xfrm>
            <a:custGeom>
              <a:avLst/>
              <a:gdLst/>
              <a:ahLst/>
              <a:cxnLst/>
              <a:rect l="l" t="t" r="r" b="b"/>
              <a:pathLst>
                <a:path w="3246120" h="1719580">
                  <a:moveTo>
                    <a:pt x="0" y="1719072"/>
                  </a:moveTo>
                  <a:lnTo>
                    <a:pt x="3246119" y="1719072"/>
                  </a:lnTo>
                  <a:lnTo>
                    <a:pt x="3246119" y="0"/>
                  </a:lnTo>
                  <a:lnTo>
                    <a:pt x="0" y="0"/>
                  </a:lnTo>
                  <a:lnTo>
                    <a:pt x="0" y="1719072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194259" y="1049273"/>
            <a:ext cx="29349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u="sng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Pegawai</a:t>
            </a:r>
            <a:r>
              <a:rPr sz="1000" b="1" spc="-1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adalah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orang</a:t>
            </a:r>
            <a:r>
              <a:rPr sz="1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pribadi</a:t>
            </a:r>
            <a:r>
              <a:rPr sz="1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yang</a:t>
            </a:r>
            <a:r>
              <a:rPr sz="1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bekerja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baik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sebagai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94259" y="1201928"/>
            <a:ext cx="29432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pegawai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tetap</a:t>
            </a:r>
            <a:r>
              <a:rPr sz="1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atau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pegawai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tidak</a:t>
            </a:r>
            <a:r>
              <a:rPr sz="1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tetap</a:t>
            </a:r>
            <a:r>
              <a:rPr sz="1000" dirty="0">
                <a:solidFill>
                  <a:srgbClr val="EC7C30"/>
                </a:solidFill>
                <a:latin typeface="Calibri"/>
                <a:cs typeface="Calibri"/>
              </a:rPr>
              <a:t>,</a:t>
            </a:r>
            <a:r>
              <a:rPr sz="1000" spc="-1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EC7C30"/>
                </a:solidFill>
                <a:latin typeface="Calibri"/>
                <a:cs typeface="Calibri"/>
              </a:rPr>
              <a:t>berdasarkan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perjanjian</a:t>
            </a:r>
            <a:r>
              <a:rPr sz="1000" b="1" spc="-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atau</a:t>
            </a:r>
            <a:r>
              <a:rPr sz="1000" b="1" spc="-1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kesepakatan</a:t>
            </a:r>
            <a:r>
              <a:rPr sz="1000" b="1" spc="-4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kerja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baik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secara</a:t>
            </a:r>
            <a:r>
              <a:rPr sz="1000" spc="-10" dirty="0">
                <a:latin typeface="Calibri"/>
                <a:cs typeface="Calibri"/>
              </a:rPr>
              <a:t> tertulis </a:t>
            </a:r>
            <a:r>
              <a:rPr sz="1000" dirty="0">
                <a:latin typeface="Calibri"/>
                <a:cs typeface="Calibri"/>
              </a:rPr>
              <a:t>maupun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tidak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tertulis,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untuk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melaksanakan</a:t>
            </a:r>
            <a:r>
              <a:rPr sz="1000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06FC0"/>
                </a:solidFill>
                <a:latin typeface="Calibri"/>
                <a:cs typeface="Calibri"/>
              </a:rPr>
              <a:t>suatu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pekerjaan</a:t>
            </a:r>
            <a:r>
              <a:rPr sz="1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dalam</a:t>
            </a:r>
            <a:r>
              <a:rPr sz="10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jabatan</a:t>
            </a:r>
            <a:r>
              <a:rPr sz="1000" b="1" spc="-4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atau</a:t>
            </a:r>
            <a:r>
              <a:rPr sz="1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kegiatan</a:t>
            </a:r>
            <a:r>
              <a:rPr sz="1000" b="1" spc="-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tertentu</a:t>
            </a:r>
            <a:r>
              <a:rPr sz="1000" b="1" spc="-2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dengan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memperoleh</a:t>
            </a:r>
            <a:r>
              <a:rPr sz="1000" b="1" spc="-3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imbalan</a:t>
            </a:r>
            <a:r>
              <a:rPr sz="1000" b="1" spc="-3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diterima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atau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diperoleh </a:t>
            </a:r>
            <a:r>
              <a:rPr sz="1000" dirty="0">
                <a:latin typeface="Calibri"/>
                <a:cs typeface="Calibri"/>
              </a:rPr>
              <a:t>berdasarkan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periode</a:t>
            </a:r>
            <a:r>
              <a:rPr sz="1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tertentu</a:t>
            </a:r>
            <a:r>
              <a:rPr sz="1000" dirty="0">
                <a:latin typeface="Calibri"/>
                <a:cs typeface="Calibri"/>
              </a:rPr>
              <a:t>, </a:t>
            </a:r>
            <a:r>
              <a:rPr sz="1000" spc="-10" dirty="0">
                <a:solidFill>
                  <a:srgbClr val="006FC0"/>
                </a:solidFill>
                <a:latin typeface="Calibri"/>
                <a:cs typeface="Calibri"/>
              </a:rPr>
              <a:t>penyelesaian</a:t>
            </a:r>
            <a:r>
              <a:rPr sz="1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6FC0"/>
                </a:solidFill>
                <a:latin typeface="Calibri"/>
                <a:cs typeface="Calibri"/>
              </a:rPr>
              <a:t>pekerjaan</a:t>
            </a:r>
            <a:r>
              <a:rPr sz="1000" spc="-10" dirty="0">
                <a:latin typeface="Calibri"/>
                <a:cs typeface="Calibri"/>
              </a:rPr>
              <a:t>, </a:t>
            </a:r>
            <a:r>
              <a:rPr sz="1000" dirty="0">
                <a:latin typeface="Calibri"/>
                <a:cs typeface="Calibri"/>
              </a:rPr>
              <a:t>atau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ketentuan</a:t>
            </a:r>
            <a:r>
              <a:rPr sz="1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lain</a:t>
            </a:r>
            <a:r>
              <a:rPr sz="1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ditetapkan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pemberi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kerja, </a:t>
            </a:r>
            <a:r>
              <a:rPr sz="1000" dirty="0">
                <a:latin typeface="Calibri"/>
                <a:cs typeface="Calibri"/>
              </a:rPr>
              <a:t>termasuk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orang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pribadi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melakukan</a:t>
            </a:r>
            <a:r>
              <a:rPr sz="1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pekerjaan</a:t>
            </a:r>
            <a:r>
              <a:rPr sz="1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94259" y="2421127"/>
            <a:ext cx="105029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Instansi</a:t>
            </a:r>
            <a:r>
              <a:rPr sz="10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6FC0"/>
                </a:solidFill>
                <a:latin typeface="Calibri"/>
                <a:cs typeface="Calibri"/>
              </a:rPr>
              <a:t>Pemerintah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15823" y="4166615"/>
            <a:ext cx="3246120" cy="1120140"/>
            <a:chOff x="115823" y="4166615"/>
            <a:chExt cx="3246120" cy="1120140"/>
          </a:xfrm>
        </p:grpSpPr>
        <p:sp>
          <p:nvSpPr>
            <p:cNvPr id="76" name="object 76"/>
            <p:cNvSpPr/>
            <p:nvPr/>
          </p:nvSpPr>
          <p:spPr>
            <a:xfrm>
              <a:off x="115823" y="4166615"/>
              <a:ext cx="3246120" cy="1120140"/>
            </a:xfrm>
            <a:custGeom>
              <a:avLst/>
              <a:gdLst/>
              <a:ahLst/>
              <a:cxnLst/>
              <a:rect l="l" t="t" r="r" b="b"/>
              <a:pathLst>
                <a:path w="3246120" h="1120139">
                  <a:moveTo>
                    <a:pt x="3246119" y="0"/>
                  </a:moveTo>
                  <a:lnTo>
                    <a:pt x="0" y="0"/>
                  </a:lnTo>
                  <a:lnTo>
                    <a:pt x="0" y="1120140"/>
                  </a:lnTo>
                  <a:lnTo>
                    <a:pt x="3246119" y="1120140"/>
                  </a:lnTo>
                  <a:lnTo>
                    <a:pt x="3246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47840" y="4723383"/>
              <a:ext cx="1397635" cy="155575"/>
            </a:xfrm>
            <a:custGeom>
              <a:avLst/>
              <a:gdLst/>
              <a:ahLst/>
              <a:cxnLst/>
              <a:rect l="l" t="t" r="r" b="b"/>
              <a:pathLst>
                <a:path w="1397635" h="155575">
                  <a:moveTo>
                    <a:pt x="1397457" y="0"/>
                  </a:moveTo>
                  <a:lnTo>
                    <a:pt x="1397457" y="0"/>
                  </a:lnTo>
                  <a:lnTo>
                    <a:pt x="0" y="0"/>
                  </a:lnTo>
                  <a:lnTo>
                    <a:pt x="0" y="155448"/>
                  </a:lnTo>
                  <a:lnTo>
                    <a:pt x="1397457" y="155448"/>
                  </a:lnTo>
                  <a:lnTo>
                    <a:pt x="13974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15823" y="4166615"/>
            <a:ext cx="3246120" cy="1120140"/>
          </a:xfrm>
          <a:prstGeom prst="rect">
            <a:avLst/>
          </a:prstGeom>
          <a:ln w="12700">
            <a:solidFill>
              <a:srgbClr val="172C51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90805" marR="140335">
              <a:lnSpc>
                <a:spcPct val="100000"/>
              </a:lnSpc>
              <a:spcBef>
                <a:spcPts val="750"/>
              </a:spcBef>
            </a:pPr>
            <a:r>
              <a:rPr sz="1000" b="1" u="sng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Bukan</a:t>
            </a:r>
            <a:r>
              <a:rPr sz="1000" b="1" u="sng" spc="-40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Pegawai</a:t>
            </a:r>
            <a:r>
              <a:rPr sz="1000" b="1" u="sng" spc="-10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adalah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orang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pribadi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selain</a:t>
            </a:r>
            <a:r>
              <a:rPr sz="1000" b="1" spc="-1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Pegawai</a:t>
            </a:r>
            <a:r>
              <a:rPr sz="1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06FC0"/>
                </a:solidFill>
                <a:latin typeface="Calibri"/>
                <a:cs typeface="Calibri"/>
              </a:rPr>
              <a:t>Tetap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dan</a:t>
            </a:r>
            <a:r>
              <a:rPr sz="1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Pegawai</a:t>
            </a:r>
            <a:r>
              <a:rPr sz="1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Tidak</a:t>
            </a:r>
            <a:r>
              <a:rPr sz="1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Tetap</a:t>
            </a:r>
            <a:r>
              <a:rPr sz="1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memperoleh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penghasilan </a:t>
            </a:r>
            <a:r>
              <a:rPr sz="1000" dirty="0">
                <a:latin typeface="Calibri"/>
                <a:cs typeface="Calibri"/>
              </a:rPr>
              <a:t>dengan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nama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dan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dalam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bentuk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apa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pun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sebagai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EC7C30"/>
                </a:solidFill>
                <a:latin typeface="Calibri"/>
                <a:cs typeface="Calibri"/>
              </a:rPr>
              <a:t>imbalan </a:t>
            </a:r>
            <a:r>
              <a:rPr sz="1000" dirty="0">
                <a:latin typeface="Calibri"/>
                <a:cs typeface="Calibri"/>
              </a:rPr>
              <a:t>atas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6FC0"/>
                </a:solidFill>
                <a:latin typeface="Calibri"/>
                <a:cs typeface="Calibri"/>
              </a:rPr>
              <a:t>Pekerjaan</a:t>
            </a:r>
            <a:r>
              <a:rPr sz="1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6FC0"/>
                </a:solidFill>
                <a:latin typeface="Calibri"/>
                <a:cs typeface="Calibri"/>
              </a:rPr>
              <a:t>Bebas</a:t>
            </a:r>
            <a:r>
              <a:rPr sz="10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6FC0"/>
                </a:solidFill>
                <a:latin typeface="Calibri"/>
                <a:cs typeface="Calibri"/>
              </a:rPr>
              <a:t>atau</a:t>
            </a:r>
            <a:r>
              <a:rPr sz="10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6FC0"/>
                </a:solidFill>
                <a:latin typeface="Calibri"/>
                <a:cs typeface="Calibri"/>
              </a:rPr>
              <a:t>jasa</a:t>
            </a:r>
            <a:r>
              <a:rPr sz="1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dilakukan </a:t>
            </a:r>
            <a:r>
              <a:rPr sz="1000" b="1" spc="-10" dirty="0">
                <a:solidFill>
                  <a:srgbClr val="EC7C30"/>
                </a:solidFill>
                <a:latin typeface="Calibri"/>
                <a:cs typeface="Calibri"/>
              </a:rPr>
              <a:t>berdasarkan</a:t>
            </a:r>
            <a:r>
              <a:rPr sz="1000" b="1" spc="-2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perintah</a:t>
            </a:r>
            <a:r>
              <a:rPr sz="1000" b="1" spc="-1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atau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permintaan</a:t>
            </a:r>
            <a:r>
              <a:rPr sz="1000" b="1" spc="-1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dari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6FC0"/>
                </a:solidFill>
                <a:latin typeface="Calibri"/>
                <a:cs typeface="Calibri"/>
              </a:rPr>
              <a:t>pemberi penghasilan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09473" y="5425185"/>
            <a:ext cx="3258820" cy="800735"/>
            <a:chOff x="109473" y="5425185"/>
            <a:chExt cx="3258820" cy="800735"/>
          </a:xfrm>
        </p:grpSpPr>
        <p:sp>
          <p:nvSpPr>
            <p:cNvPr id="80" name="object 80"/>
            <p:cNvSpPr/>
            <p:nvPr/>
          </p:nvSpPr>
          <p:spPr>
            <a:xfrm>
              <a:off x="115823" y="5431535"/>
              <a:ext cx="3246120" cy="788035"/>
            </a:xfrm>
            <a:custGeom>
              <a:avLst/>
              <a:gdLst/>
              <a:ahLst/>
              <a:cxnLst/>
              <a:rect l="l" t="t" r="r" b="b"/>
              <a:pathLst>
                <a:path w="3246120" h="788035">
                  <a:moveTo>
                    <a:pt x="3246119" y="0"/>
                  </a:moveTo>
                  <a:lnTo>
                    <a:pt x="0" y="0"/>
                  </a:lnTo>
                  <a:lnTo>
                    <a:pt x="0" y="787907"/>
                  </a:lnTo>
                  <a:lnTo>
                    <a:pt x="3246119" y="787907"/>
                  </a:lnTo>
                  <a:lnTo>
                    <a:pt x="3246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5823" y="5431535"/>
              <a:ext cx="3246120" cy="788035"/>
            </a:xfrm>
            <a:custGeom>
              <a:avLst/>
              <a:gdLst/>
              <a:ahLst/>
              <a:cxnLst/>
              <a:rect l="l" t="t" r="r" b="b"/>
              <a:pathLst>
                <a:path w="3246120" h="788035">
                  <a:moveTo>
                    <a:pt x="0" y="787907"/>
                  </a:moveTo>
                  <a:lnTo>
                    <a:pt x="3246119" y="787907"/>
                  </a:lnTo>
                  <a:lnTo>
                    <a:pt x="3246119" y="0"/>
                  </a:lnTo>
                  <a:lnTo>
                    <a:pt x="0" y="0"/>
                  </a:lnTo>
                  <a:lnTo>
                    <a:pt x="0" y="787907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94259" y="5501132"/>
            <a:ext cx="29184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u="sng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Pekerjaan</a:t>
            </a:r>
            <a:r>
              <a:rPr sz="1000" b="1" u="sng" spc="-45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Bebas</a:t>
            </a:r>
            <a:r>
              <a:rPr sz="1000" b="1" u="sng" spc="-15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adalah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pekerjaan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dilakukan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oleh </a:t>
            </a:r>
            <a:r>
              <a:rPr sz="1000" dirty="0">
                <a:latin typeface="Calibri"/>
                <a:cs typeface="Calibri"/>
              </a:rPr>
              <a:t>orang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pribadi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mempunyai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6FC0"/>
                </a:solidFill>
                <a:latin typeface="Calibri"/>
                <a:cs typeface="Calibri"/>
              </a:rPr>
              <a:t>keahlian</a:t>
            </a:r>
            <a:r>
              <a:rPr sz="10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006FC0"/>
                </a:solidFill>
                <a:latin typeface="Calibri"/>
                <a:cs typeface="Calibri"/>
              </a:rPr>
              <a:t>khusus</a:t>
            </a:r>
            <a:r>
              <a:rPr sz="10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sebagai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94259" y="5806236"/>
            <a:ext cx="29470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usaha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untuk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memperoleh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penghasilan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tidak</a:t>
            </a:r>
            <a:r>
              <a:rPr sz="1000" b="1" spc="-3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EC7C30"/>
                </a:solidFill>
                <a:latin typeface="Calibri"/>
                <a:cs typeface="Calibri"/>
              </a:rPr>
              <a:t>terikat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oleh</a:t>
            </a:r>
            <a:r>
              <a:rPr sz="10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suatu</a:t>
            </a:r>
            <a:r>
              <a:rPr sz="1000" b="1" spc="-3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hubungan</a:t>
            </a:r>
            <a:r>
              <a:rPr sz="1000" b="1" spc="-2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EC7C30"/>
                </a:solidFill>
                <a:latin typeface="Calibri"/>
                <a:cs typeface="Calibri"/>
              </a:rPr>
              <a:t>kerja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0822940" y="922655"/>
            <a:ext cx="553720" cy="1555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1160"/>
              </a:lnSpc>
            </a:pPr>
            <a:r>
              <a:rPr sz="1000" spc="-10" dirty="0">
                <a:latin typeface="Calibri"/>
                <a:cs typeface="Calibri"/>
              </a:rPr>
              <a:t>sepanjang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352280" y="1075055"/>
            <a:ext cx="762000" cy="1555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1160"/>
              </a:lnSpc>
            </a:pP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bekerja</a:t>
            </a:r>
            <a:r>
              <a:rPr sz="10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EC7C30"/>
                </a:solidFill>
                <a:latin typeface="Calibri"/>
                <a:cs typeface="Calibri"/>
              </a:rPr>
              <a:t>penuh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7798307" y="411480"/>
            <a:ext cx="3810000" cy="818814"/>
          </a:xfrm>
          <a:prstGeom prst="rect">
            <a:avLst/>
          </a:prstGeom>
          <a:solidFill>
            <a:srgbClr val="FFFFFF"/>
          </a:solidFill>
          <a:ln w="12700">
            <a:solidFill>
              <a:srgbClr val="172C51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2075" marR="298450">
              <a:lnSpc>
                <a:spcPct val="100000"/>
              </a:lnSpc>
              <a:spcBef>
                <a:spcPts val="385"/>
              </a:spcBef>
            </a:pPr>
            <a:r>
              <a:rPr sz="1000" b="1" u="sng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Pegawai</a:t>
            </a:r>
            <a:r>
              <a:rPr sz="1000" b="1" u="sng" spc="-20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 </a:t>
            </a:r>
            <a:r>
              <a:rPr sz="1000" b="1" u="sng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Tetap</a:t>
            </a:r>
            <a:r>
              <a:rPr sz="1000" b="1" u="sng" spc="-25" dirty="0">
                <a:solidFill>
                  <a:srgbClr val="EC7C30"/>
                </a:solidFill>
                <a:uFill>
                  <a:solidFill>
                    <a:srgbClr val="EC7C30"/>
                  </a:solidFill>
                </a:u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adalah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Pegawai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menerima atau</a:t>
            </a:r>
            <a:r>
              <a:rPr sz="1000" spc="1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6FC0"/>
                </a:solidFill>
                <a:latin typeface="Calibri"/>
                <a:cs typeface="Calibri"/>
              </a:rPr>
              <a:t>memperoleh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penghasilan</a:t>
            </a:r>
            <a:r>
              <a:rPr sz="1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secara</a:t>
            </a:r>
            <a:r>
              <a:rPr sz="1000" b="1" spc="-5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teratur</a:t>
            </a:r>
            <a:r>
              <a:rPr sz="1000" b="1" dirty="0">
                <a:latin typeface="Calibri"/>
                <a:cs typeface="Calibri"/>
              </a:rPr>
              <a:t>,</a:t>
            </a:r>
            <a:r>
              <a:rPr sz="1000" b="1" spc="-40" dirty="0"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termasuk</a:t>
            </a:r>
            <a:r>
              <a:rPr sz="1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anggota</a:t>
            </a:r>
            <a:r>
              <a:rPr sz="1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dewan</a:t>
            </a:r>
            <a:r>
              <a:rPr sz="1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6FC0"/>
                </a:solidFill>
                <a:latin typeface="Calibri"/>
                <a:cs typeface="Calibri"/>
              </a:rPr>
              <a:t>komisaris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dan</a:t>
            </a:r>
            <a:r>
              <a:rPr sz="1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anggota</a:t>
            </a:r>
            <a:r>
              <a:rPr sz="10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dewan</a:t>
            </a:r>
            <a:r>
              <a:rPr sz="10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pengawas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serta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Pegawai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EC7C30"/>
                </a:solidFill>
                <a:latin typeface="Calibri"/>
                <a:cs typeface="Calibri"/>
              </a:rPr>
              <a:t>bekerja berdasarkan</a:t>
            </a:r>
            <a:r>
              <a:rPr sz="1000" b="1" spc="-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kontrak</a:t>
            </a:r>
            <a:r>
              <a:rPr sz="1000" b="1" spc="-3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untuk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suatu</a:t>
            </a:r>
            <a:r>
              <a:rPr sz="10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jangka</a:t>
            </a:r>
            <a:r>
              <a:rPr sz="1000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waktu</a:t>
            </a:r>
            <a:r>
              <a:rPr sz="1000" spc="-10" dirty="0">
                <a:solidFill>
                  <a:srgbClr val="006FC0"/>
                </a:solidFill>
                <a:latin typeface="Calibri"/>
                <a:cs typeface="Calibri"/>
              </a:rPr>
              <a:t> tertentu</a:t>
            </a:r>
            <a:endParaRPr sz="1000" dirty="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  <a:tabLst>
                <a:tab pos="2343150" algn="l"/>
              </a:tabLst>
            </a:pPr>
            <a:r>
              <a:rPr sz="1000" dirty="0">
                <a:latin typeface="Calibri"/>
                <a:cs typeface="Calibri"/>
              </a:rPr>
              <a:t>Pegawai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 err="1">
                <a:latin typeface="Calibri"/>
                <a:cs typeface="Calibri"/>
              </a:rPr>
              <a:t>bersangkutan</a:t>
            </a:r>
            <a:r>
              <a:rPr lang="en-US" sz="1000" spc="-10" dirty="0">
                <a:latin typeface="Calibri"/>
                <a:cs typeface="Calibri"/>
              </a:rPr>
              <a:t> </a:t>
            </a:r>
            <a:r>
              <a:rPr sz="1000" dirty="0" err="1">
                <a:latin typeface="Calibri"/>
                <a:cs typeface="Calibri"/>
              </a:rPr>
              <a:t>dalam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pekerjaan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tersebut.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798307" y="1359408"/>
            <a:ext cx="3810000" cy="818814"/>
          </a:xfrm>
          <a:prstGeom prst="rect">
            <a:avLst/>
          </a:prstGeom>
          <a:solidFill>
            <a:srgbClr val="FFFFFF"/>
          </a:solidFill>
          <a:ln w="12700">
            <a:solidFill>
              <a:srgbClr val="172C51"/>
            </a:solidFill>
          </a:ln>
        </p:spPr>
        <p:txBody>
          <a:bodyPr vert="horz" wrap="square" lIns="0" tIns="48895" rIns="0" bIns="0" rtlCol="0">
            <a:spAutoFit/>
          </a:bodyPr>
          <a:lstStyle/>
          <a:p>
            <a:pPr marL="92075" marR="193040">
              <a:lnSpc>
                <a:spcPct val="100000"/>
              </a:lnSpc>
              <a:spcBef>
                <a:spcPts val="385"/>
              </a:spcBef>
            </a:pP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Pegawai</a:t>
            </a:r>
            <a:r>
              <a:rPr sz="10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Tidak</a:t>
            </a:r>
            <a:r>
              <a:rPr sz="1000" b="1" spc="-1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Tetap</a:t>
            </a:r>
            <a:r>
              <a:rPr sz="1000" b="1" spc="-2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adalah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Pegawai,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termasuk</a:t>
            </a:r>
            <a:r>
              <a:rPr sz="1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tenaga</a:t>
            </a:r>
            <a:r>
              <a:rPr sz="1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kerja</a:t>
            </a:r>
            <a:r>
              <a:rPr sz="1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6FC0"/>
                </a:solidFill>
                <a:latin typeface="Calibri"/>
                <a:cs typeface="Calibri"/>
              </a:rPr>
              <a:t>lepas</a:t>
            </a:r>
            <a:r>
              <a:rPr sz="1000" spc="-10" dirty="0">
                <a:latin typeface="Calibri"/>
                <a:cs typeface="Calibri"/>
              </a:rPr>
              <a:t>,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hanya</a:t>
            </a:r>
            <a:r>
              <a:rPr sz="1000" b="1" spc="-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menerima</a:t>
            </a:r>
            <a:r>
              <a:rPr sz="1000" b="1" spc="-4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penghasilan</a:t>
            </a:r>
            <a:r>
              <a:rPr sz="1000" b="1" spc="-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apabila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Pegawai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EC7C30"/>
                </a:solidFill>
                <a:latin typeface="Calibri"/>
                <a:cs typeface="Calibri"/>
              </a:rPr>
              <a:t>yang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bersangkutan</a:t>
            </a:r>
            <a:r>
              <a:rPr sz="1000" b="1" spc="-4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bekerja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-6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berdasarkan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jumlah</a:t>
            </a:r>
            <a:r>
              <a:rPr sz="1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hari</a:t>
            </a:r>
            <a:r>
              <a:rPr sz="1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bekerja,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jumlah</a:t>
            </a:r>
            <a:r>
              <a:rPr sz="1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06FC0"/>
                </a:solidFill>
                <a:latin typeface="Calibri"/>
                <a:cs typeface="Calibri"/>
              </a:rPr>
              <a:t>unit </a:t>
            </a:r>
            <a:r>
              <a:rPr sz="1000" dirty="0">
                <a:latin typeface="Calibri"/>
                <a:cs typeface="Calibri"/>
              </a:rPr>
              <a:t>hasil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pekerjaan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dihasilkan,</a:t>
            </a:r>
            <a:r>
              <a:rPr sz="1000" spc="-5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atau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penyelesaian</a:t>
            </a:r>
            <a:r>
              <a:rPr sz="10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suatu</a:t>
            </a:r>
            <a:r>
              <a:rPr sz="1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006FC0"/>
                </a:solidFill>
                <a:latin typeface="Calibri"/>
                <a:cs typeface="Calibri"/>
              </a:rPr>
              <a:t>jenis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pekerjaan</a:t>
            </a:r>
            <a:r>
              <a:rPr sz="10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 err="1">
                <a:latin typeface="Calibri"/>
                <a:cs typeface="Calibri"/>
              </a:rPr>
              <a:t>diminta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oleh</a:t>
            </a:r>
            <a:r>
              <a:rPr lang="en-US" sz="1000" dirty="0">
                <a:latin typeface="Calibri"/>
                <a:cs typeface="Calibri"/>
              </a:rPr>
              <a:t> </a:t>
            </a:r>
            <a:r>
              <a:rPr sz="1000" dirty="0" err="1">
                <a:latin typeface="Calibri"/>
                <a:cs typeface="Calibri"/>
              </a:rPr>
              <a:t>pemberi</a:t>
            </a:r>
            <a:r>
              <a:rPr sz="1000" spc="-10" dirty="0">
                <a:latin typeface="Calibri"/>
                <a:cs typeface="Calibri"/>
              </a:rPr>
              <a:t> kerja.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896355" y="5964935"/>
            <a:ext cx="5712460" cy="469900"/>
          </a:xfrm>
          <a:prstGeom prst="rect">
            <a:avLst/>
          </a:prstGeom>
          <a:solidFill>
            <a:srgbClr val="FFFFFF"/>
          </a:solidFill>
          <a:ln w="12700">
            <a:solidFill>
              <a:srgbClr val="172C51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92075" marR="302895">
              <a:lnSpc>
                <a:spcPct val="100000"/>
              </a:lnSpc>
              <a:spcBef>
                <a:spcPts val="590"/>
              </a:spcBef>
            </a:pP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Peserta</a:t>
            </a:r>
            <a:r>
              <a:rPr sz="1000" b="1" spc="-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Kegiatan</a:t>
            </a:r>
            <a:r>
              <a:rPr sz="1000" b="1" spc="-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adalah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orang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pribadi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menerima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atau</a:t>
            </a:r>
            <a:r>
              <a:rPr sz="1000" b="1" spc="-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memperoleh</a:t>
            </a:r>
            <a:r>
              <a:rPr sz="1000" b="1" spc="-3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imbalan</a:t>
            </a:r>
            <a:r>
              <a:rPr sz="10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sehubungan</a:t>
            </a:r>
            <a:r>
              <a:rPr sz="1000" spc="-2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dengan </a:t>
            </a:r>
            <a:r>
              <a:rPr sz="1000" spc="-10" dirty="0">
                <a:solidFill>
                  <a:srgbClr val="006FC0"/>
                </a:solidFill>
                <a:latin typeface="Calibri"/>
                <a:cs typeface="Calibri"/>
              </a:rPr>
              <a:t>keikutsertaannya</a:t>
            </a:r>
            <a:r>
              <a:rPr sz="1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dalam</a:t>
            </a:r>
            <a:r>
              <a:rPr sz="10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suatu</a:t>
            </a:r>
            <a:r>
              <a:rPr sz="10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006FC0"/>
                </a:solidFill>
                <a:latin typeface="Calibri"/>
                <a:cs typeface="Calibri"/>
              </a:rPr>
              <a:t>kegiatan</a:t>
            </a:r>
            <a:r>
              <a:rPr sz="1000" dirty="0">
                <a:latin typeface="Calibri"/>
                <a:cs typeface="Calibri"/>
              </a:rPr>
              <a:t>,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selain</a:t>
            </a:r>
            <a:r>
              <a:rPr sz="1000" b="1" spc="-1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yang</a:t>
            </a:r>
            <a:r>
              <a:rPr sz="1000" b="1" spc="-1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diterima</a:t>
            </a:r>
            <a:r>
              <a:rPr sz="1000" b="1" spc="-20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Pegawai</a:t>
            </a:r>
            <a:r>
              <a:rPr sz="1000" b="1" spc="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C7C30"/>
                </a:solidFill>
                <a:latin typeface="Calibri"/>
                <a:cs typeface="Calibri"/>
              </a:rPr>
              <a:t>Tetap</a:t>
            </a:r>
            <a:r>
              <a:rPr sz="1000" b="1" spc="-25" dirty="0">
                <a:solidFill>
                  <a:srgbClr val="EC7C30"/>
                </a:solidFill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dari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pemberi </a:t>
            </a:r>
            <a:r>
              <a:rPr sz="1000" spc="-10" dirty="0">
                <a:latin typeface="Calibri"/>
                <a:cs typeface="Calibri"/>
              </a:rPr>
              <a:t>kerja.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7620" y="6373366"/>
            <a:ext cx="5326380" cy="368935"/>
          </a:xfrm>
          <a:prstGeom prst="rect">
            <a:avLst/>
          </a:prstGeom>
          <a:ln w="12700">
            <a:solidFill>
              <a:srgbClr val="172C51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400"/>
              </a:spcBef>
            </a:pPr>
            <a:r>
              <a:rPr sz="1600" i="1" dirty="0">
                <a:solidFill>
                  <a:srgbClr val="FFC000"/>
                </a:solidFill>
                <a:latin typeface="Calibri"/>
                <a:cs typeface="Calibri"/>
              </a:rPr>
              <a:t>Pasal</a:t>
            </a:r>
            <a:r>
              <a:rPr sz="1600" i="1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sz="1600" i="1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C000"/>
                </a:solidFill>
                <a:latin typeface="Calibri"/>
                <a:cs typeface="Calibri"/>
              </a:rPr>
              <a:t>angka</a:t>
            </a:r>
            <a:r>
              <a:rPr sz="1600" i="1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C000"/>
                </a:solidFill>
                <a:latin typeface="Calibri"/>
                <a:cs typeface="Calibri"/>
              </a:rPr>
              <a:t>8-</a:t>
            </a:r>
            <a:r>
              <a:rPr sz="1600" i="1" dirty="0">
                <a:solidFill>
                  <a:srgbClr val="FFC000"/>
                </a:solidFill>
                <a:latin typeface="Calibri"/>
                <a:cs typeface="Calibri"/>
              </a:rPr>
              <a:t>12,</a:t>
            </a:r>
            <a:r>
              <a:rPr sz="1600" i="1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C000"/>
                </a:solidFill>
                <a:latin typeface="Calibri"/>
                <a:cs typeface="Calibri"/>
              </a:rPr>
              <a:t>14</a:t>
            </a:r>
            <a:r>
              <a:rPr sz="1600" i="1" spc="-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C000"/>
                </a:solidFill>
                <a:latin typeface="Calibri"/>
                <a:cs typeface="Calibri"/>
              </a:rPr>
              <a:t>dan</a:t>
            </a:r>
            <a:r>
              <a:rPr sz="1600" i="1" spc="-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C000"/>
                </a:solidFill>
                <a:latin typeface="Calibri"/>
                <a:cs typeface="Calibri"/>
              </a:rPr>
              <a:t>Pasal</a:t>
            </a:r>
            <a:r>
              <a:rPr sz="1600" i="1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C000"/>
                </a:solidFill>
                <a:latin typeface="Calibri"/>
                <a:cs typeface="Calibri"/>
              </a:rPr>
              <a:t>3</a:t>
            </a:r>
            <a:r>
              <a:rPr sz="1600" i="1" spc="29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C000"/>
                </a:solidFill>
                <a:latin typeface="Calibri"/>
                <a:cs typeface="Calibri"/>
              </a:rPr>
              <a:t>PMK</a:t>
            </a:r>
            <a:r>
              <a:rPr sz="1600" i="1" spc="-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C000"/>
                </a:solidFill>
                <a:latin typeface="Calibri"/>
                <a:cs typeface="Calibri"/>
              </a:rPr>
              <a:t>168/2023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25B1868-7F5D-46E9-90F6-2407C1FCC167}"/>
              </a:ext>
            </a:extLst>
          </p:cNvPr>
          <p:cNvSpPr/>
          <p:nvPr/>
        </p:nvSpPr>
        <p:spPr>
          <a:xfrm>
            <a:off x="6827520" y="6620271"/>
            <a:ext cx="1322832" cy="47742"/>
          </a:xfrm>
          <a:prstGeom prst="rect">
            <a:avLst/>
          </a:prstGeom>
          <a:solidFill>
            <a:srgbClr val="1B2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rgbClr val="060F31"/>
              </a:solidFill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2BB7430-053A-4797-95B3-1B6A4870F89A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368AB0E-13B1-4CC7-AC1A-268F281CCFAD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E9E9BCED-85C4-477F-8733-691FA8FB0EB6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C06981D-801E-4E31-B692-0F9CE49EF69D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1F2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791957" y="107950"/>
            <a:ext cx="4086860" cy="1300480"/>
            <a:chOff x="7791957" y="107950"/>
            <a:chExt cx="4086860" cy="1300480"/>
          </a:xfrm>
        </p:grpSpPr>
        <p:sp>
          <p:nvSpPr>
            <p:cNvPr id="4" name="object 4"/>
            <p:cNvSpPr/>
            <p:nvPr/>
          </p:nvSpPr>
          <p:spPr>
            <a:xfrm>
              <a:off x="7798307" y="114300"/>
              <a:ext cx="4074160" cy="1287780"/>
            </a:xfrm>
            <a:custGeom>
              <a:avLst/>
              <a:gdLst/>
              <a:ahLst/>
              <a:cxnLst/>
              <a:rect l="l" t="t" r="r" b="b"/>
              <a:pathLst>
                <a:path w="4074159" h="1287780">
                  <a:moveTo>
                    <a:pt x="4073652" y="0"/>
                  </a:moveTo>
                  <a:lnTo>
                    <a:pt x="0" y="0"/>
                  </a:lnTo>
                  <a:lnTo>
                    <a:pt x="0" y="1287779"/>
                  </a:lnTo>
                  <a:lnTo>
                    <a:pt x="4073652" y="1287779"/>
                  </a:lnTo>
                  <a:lnTo>
                    <a:pt x="4073652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798307" y="114300"/>
              <a:ext cx="4074160" cy="1287780"/>
            </a:xfrm>
            <a:custGeom>
              <a:avLst/>
              <a:gdLst/>
              <a:ahLst/>
              <a:cxnLst/>
              <a:rect l="l" t="t" r="r" b="b"/>
              <a:pathLst>
                <a:path w="4074159" h="1287780">
                  <a:moveTo>
                    <a:pt x="0" y="1287779"/>
                  </a:moveTo>
                  <a:lnTo>
                    <a:pt x="4073652" y="1287779"/>
                  </a:lnTo>
                  <a:lnTo>
                    <a:pt x="4073652" y="0"/>
                  </a:lnTo>
                  <a:lnTo>
                    <a:pt x="0" y="0"/>
                  </a:lnTo>
                  <a:lnTo>
                    <a:pt x="0" y="1287779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877682" y="128142"/>
            <a:ext cx="3775710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226695" indent="-228600">
              <a:lnSpc>
                <a:spcPct val="100000"/>
              </a:lnSpc>
              <a:spcBef>
                <a:spcPts val="95"/>
              </a:spcBef>
              <a:buFont typeface="Calibri"/>
              <a:buAutoNum type="alphaLcPeriod"/>
              <a:tabLst>
                <a:tab pos="241300" algn="l"/>
              </a:tabLst>
            </a:pPr>
            <a:r>
              <a:rPr sz="1000" dirty="0">
                <a:latin typeface="Calibri"/>
                <a:cs typeface="Calibri"/>
              </a:rPr>
              <a:t>Gaji,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tunjangan,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dan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penghasilan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teratur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lainnya,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termasuk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uang </a:t>
            </a:r>
            <a:r>
              <a:rPr sz="1000" spc="-10" dirty="0">
                <a:latin typeface="Calibri"/>
                <a:cs typeface="Calibri"/>
              </a:rPr>
              <a:t>lembur</a:t>
            </a:r>
            <a:endParaRPr sz="1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AutoNum type="alphaLcPeriod"/>
              <a:tabLst>
                <a:tab pos="240665" algn="l"/>
              </a:tabLst>
            </a:pPr>
            <a:r>
              <a:rPr sz="1000" dirty="0">
                <a:latin typeface="Calibri"/>
                <a:cs typeface="Calibri"/>
              </a:rPr>
              <a:t>Bonus,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THR,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jaspro,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tantiem,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gratifikasi,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premi,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penghasilan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lain</a:t>
            </a:r>
            <a:r>
              <a:rPr sz="1000" spc="-4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yang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6282" y="585342"/>
            <a:ext cx="109664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Calibri"/>
                <a:cs typeface="Calibri"/>
              </a:rPr>
              <a:t>bersifat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tidak</a:t>
            </a:r>
            <a:r>
              <a:rPr sz="1000" spc="-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teratur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7682" y="737742"/>
            <a:ext cx="35693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95"/>
              </a:spcBef>
              <a:buAutoNum type="alphaLcPeriod" startAt="3"/>
              <a:tabLst>
                <a:tab pos="240665" algn="l"/>
              </a:tabLst>
            </a:pPr>
            <a:r>
              <a:rPr sz="1000" dirty="0">
                <a:latin typeface="Calibri"/>
                <a:cs typeface="Calibri"/>
              </a:rPr>
              <a:t>Imbalan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sehubungan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dengan</a:t>
            </a:r>
            <a:r>
              <a:rPr sz="1000" spc="-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kegiatan</a:t>
            </a:r>
            <a:endParaRPr sz="1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AutoNum type="alphaLcPeriod" startAt="3"/>
              <a:tabLst>
                <a:tab pos="240665" algn="l"/>
              </a:tabLst>
            </a:pPr>
            <a:r>
              <a:rPr sz="1000" dirty="0">
                <a:latin typeface="Calibri"/>
                <a:cs typeface="Calibri"/>
              </a:rPr>
              <a:t>Iuran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dibayar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pemberi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kerja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kepada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20" dirty="0">
                <a:latin typeface="Calibri"/>
                <a:cs typeface="Calibri"/>
              </a:rPr>
              <a:t>BPJS-</a:t>
            </a:r>
            <a:r>
              <a:rPr sz="1000" dirty="0">
                <a:latin typeface="Calibri"/>
                <a:cs typeface="Calibri"/>
              </a:rPr>
              <a:t>TK</a:t>
            </a:r>
            <a:r>
              <a:rPr sz="1000" spc="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(JKK,</a:t>
            </a:r>
            <a:r>
              <a:rPr sz="1000" spc="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JKM)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25" dirty="0">
                <a:latin typeface="Calibri"/>
                <a:cs typeface="Calibri"/>
              </a:rPr>
              <a:t>dan</a:t>
            </a:r>
            <a:endParaRPr sz="1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000" dirty="0">
                <a:latin typeface="Calibri"/>
                <a:cs typeface="Calibri"/>
              </a:rPr>
              <a:t>kepada</a:t>
            </a:r>
            <a:r>
              <a:rPr sz="1000" spc="-5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BPJS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Kesehatan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(Jamkes)</a:t>
            </a:r>
            <a:endParaRPr sz="100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buAutoNum type="alphaLcPeriod" startAt="5"/>
              <a:tabLst>
                <a:tab pos="240665" algn="l"/>
              </a:tabLst>
            </a:pPr>
            <a:r>
              <a:rPr sz="1000" dirty="0">
                <a:latin typeface="Calibri"/>
                <a:cs typeface="Calibri"/>
              </a:rPr>
              <a:t>Premi</a:t>
            </a:r>
            <a:r>
              <a:rPr sz="1000" spc="-1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asuransi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yang</a:t>
            </a:r>
            <a:r>
              <a:rPr sz="1000" spc="-3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dibayar</a:t>
            </a:r>
            <a:r>
              <a:rPr sz="1000" spc="-3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oleh</a:t>
            </a:r>
            <a:r>
              <a:rPr sz="1000" spc="-2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pemberi</a:t>
            </a:r>
            <a:r>
              <a:rPr sz="1000" spc="-10" dirty="0">
                <a:latin typeface="Calibri"/>
                <a:cs typeface="Calibri"/>
              </a:rPr>
              <a:t> kerja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395730" y="996441"/>
            <a:ext cx="4405630" cy="5065395"/>
            <a:chOff x="1395730" y="996441"/>
            <a:chExt cx="4405630" cy="5065395"/>
          </a:xfrm>
        </p:grpSpPr>
        <p:sp>
          <p:nvSpPr>
            <p:cNvPr id="10" name="object 10"/>
            <p:cNvSpPr/>
            <p:nvPr/>
          </p:nvSpPr>
          <p:spPr>
            <a:xfrm>
              <a:off x="3231641" y="3690365"/>
              <a:ext cx="366395" cy="2362200"/>
            </a:xfrm>
            <a:custGeom>
              <a:avLst/>
              <a:gdLst/>
              <a:ahLst/>
              <a:cxnLst/>
              <a:rect l="l" t="t" r="r" b="b"/>
              <a:pathLst>
                <a:path w="366395" h="2362200">
                  <a:moveTo>
                    <a:pt x="0" y="0"/>
                  </a:moveTo>
                  <a:lnTo>
                    <a:pt x="183133" y="0"/>
                  </a:lnTo>
                  <a:lnTo>
                    <a:pt x="183133" y="2361615"/>
                  </a:lnTo>
                  <a:lnTo>
                    <a:pt x="366141" y="2361615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0880" y="3689603"/>
              <a:ext cx="366395" cy="1574800"/>
            </a:xfrm>
            <a:custGeom>
              <a:avLst/>
              <a:gdLst/>
              <a:ahLst/>
              <a:cxnLst/>
              <a:rect l="l" t="t" r="r" b="b"/>
              <a:pathLst>
                <a:path w="366395" h="1574800">
                  <a:moveTo>
                    <a:pt x="0" y="0"/>
                  </a:moveTo>
                  <a:lnTo>
                    <a:pt x="183133" y="0"/>
                  </a:lnTo>
                  <a:lnTo>
                    <a:pt x="183133" y="1574419"/>
                  </a:lnTo>
                  <a:lnTo>
                    <a:pt x="366141" y="1574419"/>
                  </a:lnTo>
                </a:path>
                <a:path w="366395" h="1574800">
                  <a:moveTo>
                    <a:pt x="0" y="0"/>
                  </a:moveTo>
                  <a:lnTo>
                    <a:pt x="183133" y="0"/>
                  </a:lnTo>
                  <a:lnTo>
                    <a:pt x="183133" y="787146"/>
                  </a:lnTo>
                  <a:lnTo>
                    <a:pt x="366141" y="78714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30880" y="3689603"/>
              <a:ext cx="366395" cy="0"/>
            </a:xfrm>
            <a:custGeom>
              <a:avLst/>
              <a:gdLst/>
              <a:ahLst/>
              <a:cxnLst/>
              <a:rect l="l" t="t" r="r" b="b"/>
              <a:pathLst>
                <a:path w="366395">
                  <a:moveTo>
                    <a:pt x="0" y="0"/>
                  </a:moveTo>
                  <a:lnTo>
                    <a:pt x="366141" y="0"/>
                  </a:lnTo>
                </a:path>
              </a:pathLst>
            </a:custGeom>
            <a:ln w="12700">
              <a:solidFill>
                <a:srgbClr val="3458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30880" y="1002791"/>
              <a:ext cx="2564130" cy="2687955"/>
            </a:xfrm>
            <a:custGeom>
              <a:avLst/>
              <a:gdLst/>
              <a:ahLst/>
              <a:cxnLst/>
              <a:rect l="l" t="t" r="r" b="b"/>
              <a:pathLst>
                <a:path w="2564129" h="2687954">
                  <a:moveTo>
                    <a:pt x="0" y="2687574"/>
                  </a:moveTo>
                  <a:lnTo>
                    <a:pt x="183133" y="2687574"/>
                  </a:lnTo>
                  <a:lnTo>
                    <a:pt x="183133" y="1900428"/>
                  </a:lnTo>
                  <a:lnTo>
                    <a:pt x="366141" y="1900428"/>
                  </a:lnTo>
                </a:path>
                <a:path w="2564129" h="2687954">
                  <a:moveTo>
                    <a:pt x="0" y="2686939"/>
                  </a:moveTo>
                  <a:lnTo>
                    <a:pt x="183133" y="2686939"/>
                  </a:lnTo>
                  <a:lnTo>
                    <a:pt x="183133" y="1112520"/>
                  </a:lnTo>
                  <a:lnTo>
                    <a:pt x="366141" y="1112520"/>
                  </a:lnTo>
                </a:path>
                <a:path w="2564129" h="2687954">
                  <a:moveTo>
                    <a:pt x="2197608" y="326136"/>
                  </a:moveTo>
                  <a:lnTo>
                    <a:pt x="2380742" y="326136"/>
                  </a:lnTo>
                  <a:lnTo>
                    <a:pt x="2380742" y="667385"/>
                  </a:lnTo>
                  <a:lnTo>
                    <a:pt x="2563748" y="667385"/>
                  </a:lnTo>
                </a:path>
                <a:path w="2564129" h="2687954">
                  <a:moveTo>
                    <a:pt x="2197608" y="325755"/>
                  </a:moveTo>
                  <a:lnTo>
                    <a:pt x="2380742" y="325755"/>
                  </a:lnTo>
                  <a:lnTo>
                    <a:pt x="2380742" y="0"/>
                  </a:lnTo>
                  <a:lnTo>
                    <a:pt x="2563748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31641" y="1329689"/>
              <a:ext cx="366395" cy="2361565"/>
            </a:xfrm>
            <a:custGeom>
              <a:avLst/>
              <a:gdLst/>
              <a:ahLst/>
              <a:cxnLst/>
              <a:rect l="l" t="t" r="r" b="b"/>
              <a:pathLst>
                <a:path w="366395" h="2361565">
                  <a:moveTo>
                    <a:pt x="0" y="2361565"/>
                  </a:moveTo>
                  <a:lnTo>
                    <a:pt x="183133" y="2361565"/>
                  </a:lnTo>
                  <a:lnTo>
                    <a:pt x="183133" y="0"/>
                  </a:lnTo>
                  <a:lnTo>
                    <a:pt x="366141" y="0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2080" y="3200399"/>
              <a:ext cx="1828800" cy="978535"/>
            </a:xfrm>
            <a:custGeom>
              <a:avLst/>
              <a:gdLst/>
              <a:ahLst/>
              <a:cxnLst/>
              <a:rect l="l" t="t" r="r" b="b"/>
              <a:pathLst>
                <a:path w="1828800" h="978535">
                  <a:moveTo>
                    <a:pt x="1828800" y="0"/>
                  </a:moveTo>
                  <a:lnTo>
                    <a:pt x="0" y="0"/>
                  </a:lnTo>
                  <a:lnTo>
                    <a:pt x="0" y="978407"/>
                  </a:lnTo>
                  <a:lnTo>
                    <a:pt x="1828800" y="978407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2080" y="3200399"/>
              <a:ext cx="1828800" cy="978535"/>
            </a:xfrm>
            <a:custGeom>
              <a:avLst/>
              <a:gdLst/>
              <a:ahLst/>
              <a:cxnLst/>
              <a:rect l="l" t="t" r="r" b="b"/>
              <a:pathLst>
                <a:path w="1828800" h="978535">
                  <a:moveTo>
                    <a:pt x="0" y="978407"/>
                  </a:moveTo>
                  <a:lnTo>
                    <a:pt x="1828800" y="978407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978407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733169" y="3263010"/>
            <a:ext cx="1167765" cy="80137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5095" marR="5080" indent="-113030">
              <a:lnSpc>
                <a:spcPct val="91400"/>
              </a:lnSpc>
              <a:spcBef>
                <a:spcPts val="285"/>
              </a:spcBef>
            </a:pPr>
            <a:r>
              <a:rPr sz="1800" b="1" spc="-10" dirty="0">
                <a:solidFill>
                  <a:srgbClr val="006FC0"/>
                </a:solidFill>
                <a:latin typeface="Calibri"/>
                <a:cs typeface="Calibri"/>
              </a:rPr>
              <a:t>Penghasilan diterima/ diperoleh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591814" y="1042161"/>
            <a:ext cx="1843405" cy="572135"/>
            <a:chOff x="3591814" y="1042161"/>
            <a:chExt cx="1843405" cy="572135"/>
          </a:xfrm>
        </p:grpSpPr>
        <p:sp>
          <p:nvSpPr>
            <p:cNvPr id="19" name="object 19"/>
            <p:cNvSpPr/>
            <p:nvPr/>
          </p:nvSpPr>
          <p:spPr>
            <a:xfrm>
              <a:off x="3598164" y="1048511"/>
              <a:ext cx="1830705" cy="559435"/>
            </a:xfrm>
            <a:custGeom>
              <a:avLst/>
              <a:gdLst/>
              <a:ahLst/>
              <a:cxnLst/>
              <a:rect l="l" t="t" r="r" b="b"/>
              <a:pathLst>
                <a:path w="1830704" h="559435">
                  <a:moveTo>
                    <a:pt x="1830324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830324" y="559308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98164" y="1048511"/>
              <a:ext cx="1830705" cy="559435"/>
            </a:xfrm>
            <a:custGeom>
              <a:avLst/>
              <a:gdLst/>
              <a:ahLst/>
              <a:cxnLst/>
              <a:rect l="l" t="t" r="r" b="b"/>
              <a:pathLst>
                <a:path w="1830704" h="559435">
                  <a:moveTo>
                    <a:pt x="0" y="559308"/>
                  </a:moveTo>
                  <a:lnTo>
                    <a:pt x="1830324" y="559308"/>
                  </a:lnTo>
                  <a:lnTo>
                    <a:pt x="1830324" y="0"/>
                  </a:lnTo>
                  <a:lnTo>
                    <a:pt x="0" y="0"/>
                  </a:lnTo>
                  <a:lnTo>
                    <a:pt x="0" y="55930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161535" y="1170559"/>
            <a:ext cx="702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Pegawai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87897" y="717550"/>
            <a:ext cx="1843405" cy="570865"/>
            <a:chOff x="5787897" y="717550"/>
            <a:chExt cx="1843405" cy="570865"/>
          </a:xfrm>
        </p:grpSpPr>
        <p:sp>
          <p:nvSpPr>
            <p:cNvPr id="23" name="object 23"/>
            <p:cNvSpPr/>
            <p:nvPr/>
          </p:nvSpPr>
          <p:spPr>
            <a:xfrm>
              <a:off x="5794247" y="723900"/>
              <a:ext cx="1830705" cy="558165"/>
            </a:xfrm>
            <a:custGeom>
              <a:avLst/>
              <a:gdLst/>
              <a:ahLst/>
              <a:cxnLst/>
              <a:rect l="l" t="t" r="r" b="b"/>
              <a:pathLst>
                <a:path w="1830704" h="558165">
                  <a:moveTo>
                    <a:pt x="1830324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830324" y="557784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C5DF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94247" y="723900"/>
              <a:ext cx="1830705" cy="558165"/>
            </a:xfrm>
            <a:custGeom>
              <a:avLst/>
              <a:gdLst/>
              <a:ahLst/>
              <a:cxnLst/>
              <a:rect l="l" t="t" r="r" b="b"/>
              <a:pathLst>
                <a:path w="1830704" h="558165">
                  <a:moveTo>
                    <a:pt x="0" y="557784"/>
                  </a:moveTo>
                  <a:lnTo>
                    <a:pt x="1830324" y="557784"/>
                  </a:lnTo>
                  <a:lnTo>
                    <a:pt x="1830324" y="0"/>
                  </a:lnTo>
                  <a:lnTo>
                    <a:pt x="0" y="0"/>
                  </a:lnTo>
                  <a:lnTo>
                    <a:pt x="0" y="5577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111366" y="845058"/>
            <a:ext cx="1196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Pegawai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Tetap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787897" y="1452117"/>
            <a:ext cx="1843405" cy="434975"/>
            <a:chOff x="5787897" y="1452117"/>
            <a:chExt cx="1843405" cy="434975"/>
          </a:xfrm>
        </p:grpSpPr>
        <p:sp>
          <p:nvSpPr>
            <p:cNvPr id="27" name="object 27"/>
            <p:cNvSpPr/>
            <p:nvPr/>
          </p:nvSpPr>
          <p:spPr>
            <a:xfrm>
              <a:off x="5794247" y="1458467"/>
              <a:ext cx="1830705" cy="422275"/>
            </a:xfrm>
            <a:custGeom>
              <a:avLst/>
              <a:gdLst/>
              <a:ahLst/>
              <a:cxnLst/>
              <a:rect l="l" t="t" r="r" b="b"/>
              <a:pathLst>
                <a:path w="1830704" h="422275">
                  <a:moveTo>
                    <a:pt x="1830324" y="0"/>
                  </a:moveTo>
                  <a:lnTo>
                    <a:pt x="0" y="0"/>
                  </a:lnTo>
                  <a:lnTo>
                    <a:pt x="0" y="422148"/>
                  </a:lnTo>
                  <a:lnTo>
                    <a:pt x="1830324" y="422148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794247" y="1458467"/>
              <a:ext cx="1830705" cy="422275"/>
            </a:xfrm>
            <a:custGeom>
              <a:avLst/>
              <a:gdLst/>
              <a:ahLst/>
              <a:cxnLst/>
              <a:rect l="l" t="t" r="r" b="b"/>
              <a:pathLst>
                <a:path w="1830704" h="422275">
                  <a:moveTo>
                    <a:pt x="0" y="422148"/>
                  </a:moveTo>
                  <a:lnTo>
                    <a:pt x="1830324" y="422148"/>
                  </a:lnTo>
                  <a:lnTo>
                    <a:pt x="1830324" y="0"/>
                  </a:lnTo>
                  <a:lnTo>
                    <a:pt x="0" y="0"/>
                  </a:lnTo>
                  <a:lnTo>
                    <a:pt x="0" y="4221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5867527" y="1511935"/>
            <a:ext cx="16846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Pegawai</a:t>
            </a:r>
            <a:r>
              <a:rPr sz="1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1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Tetap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3591814" y="1830070"/>
            <a:ext cx="1843405" cy="570865"/>
            <a:chOff x="3591814" y="1830070"/>
            <a:chExt cx="1843405" cy="570865"/>
          </a:xfrm>
        </p:grpSpPr>
        <p:sp>
          <p:nvSpPr>
            <p:cNvPr id="31" name="object 31"/>
            <p:cNvSpPr/>
            <p:nvPr/>
          </p:nvSpPr>
          <p:spPr>
            <a:xfrm>
              <a:off x="3598164" y="1836420"/>
              <a:ext cx="1830705" cy="558165"/>
            </a:xfrm>
            <a:custGeom>
              <a:avLst/>
              <a:gdLst/>
              <a:ahLst/>
              <a:cxnLst/>
              <a:rect l="l" t="t" r="r" b="b"/>
              <a:pathLst>
                <a:path w="1830704" h="558164">
                  <a:moveTo>
                    <a:pt x="1830324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830324" y="557784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98164" y="1836420"/>
              <a:ext cx="1830705" cy="558165"/>
            </a:xfrm>
            <a:custGeom>
              <a:avLst/>
              <a:gdLst/>
              <a:ahLst/>
              <a:cxnLst/>
              <a:rect l="l" t="t" r="r" b="b"/>
              <a:pathLst>
                <a:path w="1830704" h="558164">
                  <a:moveTo>
                    <a:pt x="0" y="557784"/>
                  </a:moveTo>
                  <a:lnTo>
                    <a:pt x="1830324" y="557784"/>
                  </a:lnTo>
                  <a:lnTo>
                    <a:pt x="1830324" y="0"/>
                  </a:lnTo>
                  <a:lnTo>
                    <a:pt x="0" y="0"/>
                  </a:lnTo>
                  <a:lnTo>
                    <a:pt x="0" y="5577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074414" y="1958086"/>
            <a:ext cx="876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Pensiunan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591814" y="2616454"/>
            <a:ext cx="1843405" cy="572135"/>
            <a:chOff x="3591814" y="2616454"/>
            <a:chExt cx="1843405" cy="572135"/>
          </a:xfrm>
        </p:grpSpPr>
        <p:sp>
          <p:nvSpPr>
            <p:cNvPr id="35" name="object 35"/>
            <p:cNvSpPr/>
            <p:nvPr/>
          </p:nvSpPr>
          <p:spPr>
            <a:xfrm>
              <a:off x="3598164" y="2622804"/>
              <a:ext cx="1830705" cy="559435"/>
            </a:xfrm>
            <a:custGeom>
              <a:avLst/>
              <a:gdLst/>
              <a:ahLst/>
              <a:cxnLst/>
              <a:rect l="l" t="t" r="r" b="b"/>
              <a:pathLst>
                <a:path w="1830704" h="559435">
                  <a:moveTo>
                    <a:pt x="1830324" y="0"/>
                  </a:moveTo>
                  <a:lnTo>
                    <a:pt x="0" y="0"/>
                  </a:lnTo>
                  <a:lnTo>
                    <a:pt x="0" y="559308"/>
                  </a:lnTo>
                  <a:lnTo>
                    <a:pt x="1830324" y="559308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98164" y="2622804"/>
              <a:ext cx="1830705" cy="559435"/>
            </a:xfrm>
            <a:custGeom>
              <a:avLst/>
              <a:gdLst/>
              <a:ahLst/>
              <a:cxnLst/>
              <a:rect l="l" t="t" r="r" b="b"/>
              <a:pathLst>
                <a:path w="1830704" h="559435">
                  <a:moveTo>
                    <a:pt x="0" y="559308"/>
                  </a:moveTo>
                  <a:lnTo>
                    <a:pt x="1830324" y="559308"/>
                  </a:lnTo>
                  <a:lnTo>
                    <a:pt x="1830324" y="0"/>
                  </a:lnTo>
                  <a:lnTo>
                    <a:pt x="0" y="0"/>
                  </a:lnTo>
                  <a:lnTo>
                    <a:pt x="0" y="559308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3623564" y="2613405"/>
            <a:ext cx="1778635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320"/>
              </a:lnSpc>
              <a:spcBef>
                <a:spcPts val="24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Anggota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dekom/dewas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menerima</a:t>
            </a:r>
            <a:r>
              <a:rPr sz="12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penghasilan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secara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teratur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591814" y="3404361"/>
            <a:ext cx="1843405" cy="570865"/>
            <a:chOff x="3591814" y="3404361"/>
            <a:chExt cx="1843405" cy="570865"/>
          </a:xfrm>
        </p:grpSpPr>
        <p:sp>
          <p:nvSpPr>
            <p:cNvPr id="39" name="object 39"/>
            <p:cNvSpPr/>
            <p:nvPr/>
          </p:nvSpPr>
          <p:spPr>
            <a:xfrm>
              <a:off x="3598164" y="3410711"/>
              <a:ext cx="1830705" cy="558165"/>
            </a:xfrm>
            <a:custGeom>
              <a:avLst/>
              <a:gdLst/>
              <a:ahLst/>
              <a:cxnLst/>
              <a:rect l="l" t="t" r="r" b="b"/>
              <a:pathLst>
                <a:path w="1830704" h="558164">
                  <a:moveTo>
                    <a:pt x="1830324" y="0"/>
                  </a:moveTo>
                  <a:lnTo>
                    <a:pt x="0" y="0"/>
                  </a:lnTo>
                  <a:lnTo>
                    <a:pt x="0" y="557783"/>
                  </a:lnTo>
                  <a:lnTo>
                    <a:pt x="1830324" y="557783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598164" y="3410711"/>
              <a:ext cx="1830705" cy="558165"/>
            </a:xfrm>
            <a:custGeom>
              <a:avLst/>
              <a:gdLst/>
              <a:ahLst/>
              <a:cxnLst/>
              <a:rect l="l" t="t" r="r" b="b"/>
              <a:pathLst>
                <a:path w="1830704" h="558164">
                  <a:moveTo>
                    <a:pt x="0" y="557783"/>
                  </a:moveTo>
                  <a:lnTo>
                    <a:pt x="1830324" y="557783"/>
                  </a:lnTo>
                  <a:lnTo>
                    <a:pt x="1830324" y="0"/>
                  </a:lnTo>
                  <a:lnTo>
                    <a:pt x="0" y="0"/>
                  </a:lnTo>
                  <a:lnTo>
                    <a:pt x="0" y="557783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883914" y="3532759"/>
            <a:ext cx="12592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Bukan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Pegawai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591814" y="4190746"/>
            <a:ext cx="1843405" cy="572135"/>
            <a:chOff x="3591814" y="4190746"/>
            <a:chExt cx="1843405" cy="572135"/>
          </a:xfrm>
        </p:grpSpPr>
        <p:sp>
          <p:nvSpPr>
            <p:cNvPr id="43" name="object 43"/>
            <p:cNvSpPr/>
            <p:nvPr/>
          </p:nvSpPr>
          <p:spPr>
            <a:xfrm>
              <a:off x="3598164" y="4197096"/>
              <a:ext cx="1830705" cy="559435"/>
            </a:xfrm>
            <a:custGeom>
              <a:avLst/>
              <a:gdLst/>
              <a:ahLst/>
              <a:cxnLst/>
              <a:rect l="l" t="t" r="r" b="b"/>
              <a:pathLst>
                <a:path w="1830704" h="559435">
                  <a:moveTo>
                    <a:pt x="1830324" y="0"/>
                  </a:moveTo>
                  <a:lnTo>
                    <a:pt x="0" y="0"/>
                  </a:lnTo>
                  <a:lnTo>
                    <a:pt x="0" y="559307"/>
                  </a:lnTo>
                  <a:lnTo>
                    <a:pt x="1830324" y="559307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598164" y="4197096"/>
              <a:ext cx="1830705" cy="559435"/>
            </a:xfrm>
            <a:custGeom>
              <a:avLst/>
              <a:gdLst/>
              <a:ahLst/>
              <a:cxnLst/>
              <a:rect l="l" t="t" r="r" b="b"/>
              <a:pathLst>
                <a:path w="1830704" h="559435">
                  <a:moveTo>
                    <a:pt x="0" y="559307"/>
                  </a:moveTo>
                  <a:lnTo>
                    <a:pt x="1830324" y="559307"/>
                  </a:lnTo>
                  <a:lnTo>
                    <a:pt x="1830324" y="0"/>
                  </a:lnTo>
                  <a:lnTo>
                    <a:pt x="0" y="0"/>
                  </a:lnTo>
                  <a:lnTo>
                    <a:pt x="0" y="559307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724147" y="4188079"/>
            <a:ext cx="1577340" cy="54356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320"/>
              </a:lnSpc>
              <a:spcBef>
                <a:spcPts val="240"/>
              </a:spcBef>
            </a:pP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Peserta program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pensiun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masih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berstatus Pegawai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591814" y="4978653"/>
            <a:ext cx="1843405" cy="570865"/>
            <a:chOff x="3591814" y="4978653"/>
            <a:chExt cx="1843405" cy="570865"/>
          </a:xfrm>
        </p:grpSpPr>
        <p:sp>
          <p:nvSpPr>
            <p:cNvPr id="47" name="object 47"/>
            <p:cNvSpPr/>
            <p:nvPr/>
          </p:nvSpPr>
          <p:spPr>
            <a:xfrm>
              <a:off x="3598164" y="4985003"/>
              <a:ext cx="1830705" cy="558165"/>
            </a:xfrm>
            <a:custGeom>
              <a:avLst/>
              <a:gdLst/>
              <a:ahLst/>
              <a:cxnLst/>
              <a:rect l="l" t="t" r="r" b="b"/>
              <a:pathLst>
                <a:path w="1830704" h="558164">
                  <a:moveTo>
                    <a:pt x="1830324" y="0"/>
                  </a:moveTo>
                  <a:lnTo>
                    <a:pt x="0" y="0"/>
                  </a:lnTo>
                  <a:lnTo>
                    <a:pt x="0" y="557784"/>
                  </a:lnTo>
                  <a:lnTo>
                    <a:pt x="1830324" y="557784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598164" y="4985003"/>
              <a:ext cx="1830705" cy="558165"/>
            </a:xfrm>
            <a:custGeom>
              <a:avLst/>
              <a:gdLst/>
              <a:ahLst/>
              <a:cxnLst/>
              <a:rect l="l" t="t" r="r" b="b"/>
              <a:pathLst>
                <a:path w="1830704" h="558164">
                  <a:moveTo>
                    <a:pt x="0" y="557784"/>
                  </a:moveTo>
                  <a:lnTo>
                    <a:pt x="1830324" y="557784"/>
                  </a:lnTo>
                  <a:lnTo>
                    <a:pt x="1830324" y="0"/>
                  </a:lnTo>
                  <a:lnTo>
                    <a:pt x="0" y="0"/>
                  </a:lnTo>
                  <a:lnTo>
                    <a:pt x="0" y="55778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3821429" y="5107304"/>
            <a:ext cx="13823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Peserta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kegiatan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591814" y="5766561"/>
            <a:ext cx="1843405" cy="570865"/>
            <a:chOff x="3591814" y="5766561"/>
            <a:chExt cx="1843405" cy="570865"/>
          </a:xfrm>
        </p:grpSpPr>
        <p:sp>
          <p:nvSpPr>
            <p:cNvPr id="51" name="object 51"/>
            <p:cNvSpPr/>
            <p:nvPr/>
          </p:nvSpPr>
          <p:spPr>
            <a:xfrm>
              <a:off x="3598164" y="5772911"/>
              <a:ext cx="1830705" cy="558165"/>
            </a:xfrm>
            <a:custGeom>
              <a:avLst/>
              <a:gdLst/>
              <a:ahLst/>
              <a:cxnLst/>
              <a:rect l="l" t="t" r="r" b="b"/>
              <a:pathLst>
                <a:path w="1830704" h="558164">
                  <a:moveTo>
                    <a:pt x="1830324" y="0"/>
                  </a:moveTo>
                  <a:lnTo>
                    <a:pt x="0" y="0"/>
                  </a:lnTo>
                  <a:lnTo>
                    <a:pt x="0" y="557783"/>
                  </a:lnTo>
                  <a:lnTo>
                    <a:pt x="1830324" y="557783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98164" y="5772911"/>
              <a:ext cx="1830705" cy="558165"/>
            </a:xfrm>
            <a:custGeom>
              <a:avLst/>
              <a:gdLst/>
              <a:ahLst/>
              <a:cxnLst/>
              <a:rect l="l" t="t" r="r" b="b"/>
              <a:pathLst>
                <a:path w="1830704" h="558164">
                  <a:moveTo>
                    <a:pt x="0" y="557783"/>
                  </a:moveTo>
                  <a:lnTo>
                    <a:pt x="1830324" y="557783"/>
                  </a:lnTo>
                  <a:lnTo>
                    <a:pt x="1830324" y="0"/>
                  </a:lnTo>
                  <a:lnTo>
                    <a:pt x="0" y="0"/>
                  </a:lnTo>
                  <a:lnTo>
                    <a:pt x="0" y="55778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815334" y="5894933"/>
            <a:ext cx="13950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Mantan</a:t>
            </a:r>
            <a:r>
              <a:rPr sz="1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Pegawai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417066" y="2500629"/>
            <a:ext cx="1843405" cy="464184"/>
            <a:chOff x="1417066" y="2500629"/>
            <a:chExt cx="1843405" cy="464184"/>
          </a:xfrm>
        </p:grpSpPr>
        <p:sp>
          <p:nvSpPr>
            <p:cNvPr id="55" name="object 55"/>
            <p:cNvSpPr/>
            <p:nvPr/>
          </p:nvSpPr>
          <p:spPr>
            <a:xfrm>
              <a:off x="1423416" y="2506979"/>
              <a:ext cx="1830705" cy="451484"/>
            </a:xfrm>
            <a:custGeom>
              <a:avLst/>
              <a:gdLst/>
              <a:ahLst/>
              <a:cxnLst/>
              <a:rect l="l" t="t" r="r" b="b"/>
              <a:pathLst>
                <a:path w="1830704" h="451485">
                  <a:moveTo>
                    <a:pt x="1830324" y="0"/>
                  </a:moveTo>
                  <a:lnTo>
                    <a:pt x="0" y="0"/>
                  </a:lnTo>
                  <a:lnTo>
                    <a:pt x="0" y="451103"/>
                  </a:lnTo>
                  <a:lnTo>
                    <a:pt x="1830324" y="451103"/>
                  </a:lnTo>
                  <a:lnTo>
                    <a:pt x="183032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423416" y="2506979"/>
              <a:ext cx="1830705" cy="451484"/>
            </a:xfrm>
            <a:custGeom>
              <a:avLst/>
              <a:gdLst/>
              <a:ahLst/>
              <a:cxnLst/>
              <a:rect l="l" t="t" r="r" b="b"/>
              <a:pathLst>
                <a:path w="1830704" h="451485">
                  <a:moveTo>
                    <a:pt x="0" y="451103"/>
                  </a:moveTo>
                  <a:lnTo>
                    <a:pt x="1830324" y="451103"/>
                  </a:lnTo>
                  <a:lnTo>
                    <a:pt x="1830324" y="0"/>
                  </a:lnTo>
                  <a:lnTo>
                    <a:pt x="0" y="0"/>
                  </a:lnTo>
                  <a:lnTo>
                    <a:pt x="0" y="451103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1552447" y="2610992"/>
            <a:ext cx="1570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alibri"/>
                <a:cs typeface="Calibri"/>
              </a:rPr>
              <a:t>dalam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mata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uang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rupiah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0" y="114300"/>
            <a:ext cx="7025640" cy="547370"/>
            <a:chOff x="0" y="114300"/>
            <a:chExt cx="7025640" cy="547370"/>
          </a:xfrm>
        </p:grpSpPr>
        <p:sp>
          <p:nvSpPr>
            <p:cNvPr id="59" name="object 59"/>
            <p:cNvSpPr/>
            <p:nvPr/>
          </p:nvSpPr>
          <p:spPr>
            <a:xfrm>
              <a:off x="0" y="114300"/>
              <a:ext cx="201295" cy="546100"/>
            </a:xfrm>
            <a:custGeom>
              <a:avLst/>
              <a:gdLst/>
              <a:ahLst/>
              <a:cxnLst/>
              <a:rect l="l" t="t" r="r" b="b"/>
              <a:pathLst>
                <a:path w="201295" h="546100">
                  <a:moveTo>
                    <a:pt x="0" y="545591"/>
                  </a:moveTo>
                  <a:lnTo>
                    <a:pt x="201168" y="545591"/>
                  </a:lnTo>
                  <a:lnTo>
                    <a:pt x="201168" y="0"/>
                  </a:lnTo>
                  <a:lnTo>
                    <a:pt x="0" y="0"/>
                  </a:lnTo>
                  <a:lnTo>
                    <a:pt x="0" y="54559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01168" y="114300"/>
              <a:ext cx="6824980" cy="547370"/>
            </a:xfrm>
            <a:custGeom>
              <a:avLst/>
              <a:gdLst/>
              <a:ahLst/>
              <a:cxnLst/>
              <a:rect l="l" t="t" r="r" b="b"/>
              <a:pathLst>
                <a:path w="6824980" h="547370">
                  <a:moveTo>
                    <a:pt x="6824472" y="0"/>
                  </a:moveTo>
                  <a:lnTo>
                    <a:pt x="0" y="0"/>
                  </a:lnTo>
                  <a:lnTo>
                    <a:pt x="0" y="547115"/>
                  </a:lnTo>
                  <a:lnTo>
                    <a:pt x="6824472" y="547115"/>
                  </a:lnTo>
                  <a:lnTo>
                    <a:pt x="68244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279908" y="199720"/>
            <a:ext cx="61093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F2C5F"/>
                </a:solidFill>
              </a:rPr>
              <a:t>PENGHASILAN</a:t>
            </a:r>
            <a:r>
              <a:rPr sz="2000" spc="-75" dirty="0">
                <a:solidFill>
                  <a:srgbClr val="1F2C5F"/>
                </a:solidFill>
              </a:rPr>
              <a:t> </a:t>
            </a:r>
            <a:r>
              <a:rPr sz="2000" spc="-20" dirty="0">
                <a:solidFill>
                  <a:srgbClr val="1F2C5F"/>
                </a:solidFill>
              </a:rPr>
              <a:t>YANG</a:t>
            </a:r>
            <a:r>
              <a:rPr sz="2000" spc="-50" dirty="0">
                <a:solidFill>
                  <a:srgbClr val="1F2C5F"/>
                </a:solidFill>
              </a:rPr>
              <a:t> </a:t>
            </a:r>
            <a:r>
              <a:rPr sz="2000" spc="-20" dirty="0">
                <a:solidFill>
                  <a:srgbClr val="1F2C5F"/>
                </a:solidFill>
              </a:rPr>
              <a:t>DIPOTONG</a:t>
            </a:r>
            <a:r>
              <a:rPr sz="2000" spc="-85" dirty="0">
                <a:solidFill>
                  <a:srgbClr val="1F2C5F"/>
                </a:solidFill>
              </a:rPr>
              <a:t> </a:t>
            </a:r>
            <a:r>
              <a:rPr sz="2000" dirty="0">
                <a:solidFill>
                  <a:srgbClr val="1F2C5F"/>
                </a:solidFill>
              </a:rPr>
              <a:t>PPh</a:t>
            </a:r>
            <a:r>
              <a:rPr sz="2000" spc="-80" dirty="0">
                <a:solidFill>
                  <a:srgbClr val="1F2C5F"/>
                </a:solidFill>
              </a:rPr>
              <a:t> </a:t>
            </a:r>
            <a:r>
              <a:rPr sz="2000" spc="-20" dirty="0">
                <a:solidFill>
                  <a:srgbClr val="1F2C5F"/>
                </a:solidFill>
              </a:rPr>
              <a:t>PASAL</a:t>
            </a:r>
            <a:r>
              <a:rPr sz="2000" spc="-55" dirty="0">
                <a:solidFill>
                  <a:srgbClr val="1F2C5F"/>
                </a:solidFill>
              </a:rPr>
              <a:t> </a:t>
            </a:r>
            <a:r>
              <a:rPr sz="2000" spc="-10" dirty="0">
                <a:solidFill>
                  <a:srgbClr val="1F2C5F"/>
                </a:solidFill>
              </a:rPr>
              <a:t>21/26</a:t>
            </a:r>
            <a:endParaRPr sz="2000"/>
          </a:p>
        </p:txBody>
      </p:sp>
      <p:sp>
        <p:nvSpPr>
          <p:cNvPr id="62" name="object 62"/>
          <p:cNvSpPr/>
          <p:nvPr/>
        </p:nvSpPr>
        <p:spPr>
          <a:xfrm>
            <a:off x="11692128" y="233172"/>
            <a:ext cx="500380" cy="502920"/>
          </a:xfrm>
          <a:custGeom>
            <a:avLst/>
            <a:gdLst/>
            <a:ahLst/>
            <a:cxnLst/>
            <a:rect l="l" t="t" r="r" b="b"/>
            <a:pathLst>
              <a:path w="500379" h="502920">
                <a:moveTo>
                  <a:pt x="499872" y="0"/>
                </a:moveTo>
                <a:lnTo>
                  <a:pt x="83820" y="0"/>
                </a:lnTo>
                <a:lnTo>
                  <a:pt x="51167" y="6578"/>
                </a:lnTo>
                <a:lnTo>
                  <a:pt x="24526" y="24526"/>
                </a:lnTo>
                <a:lnTo>
                  <a:pt x="6578" y="51167"/>
                </a:lnTo>
                <a:lnTo>
                  <a:pt x="0" y="83820"/>
                </a:lnTo>
                <a:lnTo>
                  <a:pt x="0" y="419100"/>
                </a:lnTo>
                <a:lnTo>
                  <a:pt x="6578" y="451699"/>
                </a:lnTo>
                <a:lnTo>
                  <a:pt x="24526" y="478345"/>
                </a:lnTo>
                <a:lnTo>
                  <a:pt x="51167" y="496323"/>
                </a:lnTo>
                <a:lnTo>
                  <a:pt x="83820" y="502919"/>
                </a:lnTo>
                <a:lnTo>
                  <a:pt x="499872" y="502919"/>
                </a:lnTo>
                <a:lnTo>
                  <a:pt x="4998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11857481" y="327405"/>
            <a:ext cx="157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Segoe UI"/>
                <a:cs typeface="Segoe UI"/>
              </a:rPr>
              <a:t>8</a:t>
            </a:r>
            <a:endParaRPr sz="1800">
              <a:latin typeface="Segoe UI"/>
              <a:cs typeface="Segoe U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5730240" y="3333000"/>
            <a:ext cx="5937885" cy="692150"/>
            <a:chOff x="5730240" y="3333000"/>
            <a:chExt cx="5937885" cy="692150"/>
          </a:xfrm>
        </p:grpSpPr>
        <p:pic>
          <p:nvPicPr>
            <p:cNvPr id="65" name="object 6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0240" y="3333000"/>
              <a:ext cx="5937504" cy="691883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4812" y="3485388"/>
              <a:ext cx="2769108" cy="434339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5794248" y="3378708"/>
              <a:ext cx="5814060" cy="567055"/>
            </a:xfrm>
            <a:custGeom>
              <a:avLst/>
              <a:gdLst/>
              <a:ahLst/>
              <a:cxnLst/>
              <a:rect l="l" t="t" r="r" b="b"/>
              <a:pathLst>
                <a:path w="5814059" h="567054">
                  <a:moveTo>
                    <a:pt x="5814059" y="0"/>
                  </a:moveTo>
                  <a:lnTo>
                    <a:pt x="0" y="0"/>
                  </a:lnTo>
                  <a:lnTo>
                    <a:pt x="0" y="566927"/>
                  </a:lnTo>
                  <a:lnTo>
                    <a:pt x="5814059" y="566927"/>
                  </a:lnTo>
                  <a:lnTo>
                    <a:pt x="581405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794248" y="3378708"/>
              <a:ext cx="5814060" cy="567055"/>
            </a:xfrm>
            <a:custGeom>
              <a:avLst/>
              <a:gdLst/>
              <a:ahLst/>
              <a:cxnLst/>
              <a:rect l="l" t="t" r="r" b="b"/>
              <a:pathLst>
                <a:path w="5814059" h="567054">
                  <a:moveTo>
                    <a:pt x="0" y="566927"/>
                  </a:moveTo>
                  <a:lnTo>
                    <a:pt x="5814059" y="566927"/>
                  </a:lnTo>
                  <a:lnTo>
                    <a:pt x="5814059" y="0"/>
                  </a:lnTo>
                  <a:lnTo>
                    <a:pt x="0" y="0"/>
                  </a:lnTo>
                  <a:lnTo>
                    <a:pt x="0" y="56692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5873241" y="3549142"/>
            <a:ext cx="2498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Honorariun,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komisi,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fee,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imbalan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sejenis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397253" y="3658996"/>
            <a:ext cx="4417060" cy="1606550"/>
            <a:chOff x="1397253" y="3658996"/>
            <a:chExt cx="4417060" cy="1606550"/>
          </a:xfrm>
        </p:grpSpPr>
        <p:sp>
          <p:nvSpPr>
            <p:cNvPr id="71" name="object 71"/>
            <p:cNvSpPr/>
            <p:nvPr/>
          </p:nvSpPr>
          <p:spPr>
            <a:xfrm>
              <a:off x="5436107" y="3662171"/>
              <a:ext cx="357505" cy="0"/>
            </a:xfrm>
            <a:custGeom>
              <a:avLst/>
              <a:gdLst/>
              <a:ahLst/>
              <a:cxnLst/>
              <a:rect l="l" t="t" r="r" b="b"/>
              <a:pathLst>
                <a:path w="357504">
                  <a:moveTo>
                    <a:pt x="35737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436869" y="5255513"/>
              <a:ext cx="367665" cy="0"/>
            </a:xfrm>
            <a:custGeom>
              <a:avLst/>
              <a:gdLst/>
              <a:ahLst/>
              <a:cxnLst/>
              <a:rect l="l" t="t" r="r" b="b"/>
              <a:pathLst>
                <a:path w="367664">
                  <a:moveTo>
                    <a:pt x="367538" y="0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403603" y="4398263"/>
              <a:ext cx="1797050" cy="489584"/>
            </a:xfrm>
            <a:custGeom>
              <a:avLst/>
              <a:gdLst/>
              <a:ahLst/>
              <a:cxnLst/>
              <a:rect l="l" t="t" r="r" b="b"/>
              <a:pathLst>
                <a:path w="1797050" h="489585">
                  <a:moveTo>
                    <a:pt x="1796796" y="0"/>
                  </a:moveTo>
                  <a:lnTo>
                    <a:pt x="0" y="0"/>
                  </a:lnTo>
                  <a:lnTo>
                    <a:pt x="0" y="489204"/>
                  </a:lnTo>
                  <a:lnTo>
                    <a:pt x="1796796" y="489204"/>
                  </a:lnTo>
                  <a:lnTo>
                    <a:pt x="179679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403603" y="4398263"/>
              <a:ext cx="1797050" cy="489584"/>
            </a:xfrm>
            <a:custGeom>
              <a:avLst/>
              <a:gdLst/>
              <a:ahLst/>
              <a:cxnLst/>
              <a:rect l="l" t="t" r="r" b="b"/>
              <a:pathLst>
                <a:path w="1797050" h="489585">
                  <a:moveTo>
                    <a:pt x="0" y="489204"/>
                  </a:moveTo>
                  <a:lnTo>
                    <a:pt x="1796796" y="489204"/>
                  </a:lnTo>
                  <a:lnTo>
                    <a:pt x="1796796" y="0"/>
                  </a:lnTo>
                  <a:lnTo>
                    <a:pt x="0" y="0"/>
                  </a:lnTo>
                  <a:lnTo>
                    <a:pt x="0" y="48920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557908" y="4530979"/>
            <a:ext cx="1488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dalam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mata</a:t>
            </a:r>
            <a:r>
              <a:rPr sz="12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uang</a:t>
            </a:r>
            <a:r>
              <a:rPr sz="1200" b="1" spc="-20" dirty="0">
                <a:solidFill>
                  <a:srgbClr val="FFFFFF"/>
                </a:solidFill>
                <a:latin typeface="Calibri"/>
                <a:cs typeface="Calibri"/>
              </a:rPr>
              <a:t> asing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298450" y="5018278"/>
            <a:ext cx="2961640" cy="1125220"/>
            <a:chOff x="298450" y="5018278"/>
            <a:chExt cx="2961640" cy="1125220"/>
          </a:xfrm>
        </p:grpSpPr>
        <p:sp>
          <p:nvSpPr>
            <p:cNvPr id="77" name="object 77"/>
            <p:cNvSpPr/>
            <p:nvPr/>
          </p:nvSpPr>
          <p:spPr>
            <a:xfrm>
              <a:off x="304800" y="5024628"/>
              <a:ext cx="2948940" cy="1112520"/>
            </a:xfrm>
            <a:custGeom>
              <a:avLst/>
              <a:gdLst/>
              <a:ahLst/>
              <a:cxnLst/>
              <a:rect l="l" t="t" r="r" b="b"/>
              <a:pathLst>
                <a:path w="2948940" h="1112520">
                  <a:moveTo>
                    <a:pt x="2948940" y="0"/>
                  </a:moveTo>
                  <a:lnTo>
                    <a:pt x="0" y="0"/>
                  </a:lnTo>
                  <a:lnTo>
                    <a:pt x="0" y="1112520"/>
                  </a:lnTo>
                  <a:lnTo>
                    <a:pt x="2948940" y="1112520"/>
                  </a:lnTo>
                  <a:lnTo>
                    <a:pt x="294894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04800" y="5024628"/>
              <a:ext cx="2948940" cy="1112520"/>
            </a:xfrm>
            <a:custGeom>
              <a:avLst/>
              <a:gdLst/>
              <a:ahLst/>
              <a:cxnLst/>
              <a:rect l="l" t="t" r="r" b="b"/>
              <a:pathLst>
                <a:path w="2948940" h="1112520">
                  <a:moveTo>
                    <a:pt x="0" y="1112520"/>
                  </a:moveTo>
                  <a:lnTo>
                    <a:pt x="2948940" y="1112520"/>
                  </a:lnTo>
                  <a:lnTo>
                    <a:pt x="2948940" y="0"/>
                  </a:lnTo>
                  <a:lnTo>
                    <a:pt x="0" y="0"/>
                  </a:lnTo>
                  <a:lnTo>
                    <a:pt x="0" y="111252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383540" y="5056759"/>
            <a:ext cx="2561590" cy="103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69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didasarkan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pada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nilai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tukar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(kurs)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KMK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yang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berlaku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pada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saat:</a:t>
            </a:r>
            <a:endParaRPr sz="1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84785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pembayaran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penghasilan</a:t>
            </a:r>
            <a:endParaRPr sz="1100">
              <a:latin typeface="Calibri"/>
              <a:cs typeface="Calibri"/>
            </a:endParaRPr>
          </a:p>
          <a:p>
            <a:pPr marL="184785" indent="-172085">
              <a:lnSpc>
                <a:spcPct val="100000"/>
              </a:lnSpc>
              <a:buFont typeface="Wingdings"/>
              <a:buChar char=""/>
              <a:tabLst>
                <a:tab pos="184785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saat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terutangnya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penghasilan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sesuai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peristiwa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terjadi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terlebih dahulu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7791957" y="1517650"/>
            <a:ext cx="3822700" cy="337820"/>
            <a:chOff x="7791957" y="1517650"/>
            <a:chExt cx="3822700" cy="337820"/>
          </a:xfrm>
        </p:grpSpPr>
        <p:sp>
          <p:nvSpPr>
            <p:cNvPr id="81" name="object 81"/>
            <p:cNvSpPr/>
            <p:nvPr/>
          </p:nvSpPr>
          <p:spPr>
            <a:xfrm>
              <a:off x="7798307" y="1524000"/>
              <a:ext cx="3810000" cy="325120"/>
            </a:xfrm>
            <a:custGeom>
              <a:avLst/>
              <a:gdLst/>
              <a:ahLst/>
              <a:cxnLst/>
              <a:rect l="l" t="t" r="r" b="b"/>
              <a:pathLst>
                <a:path w="3810000" h="325119">
                  <a:moveTo>
                    <a:pt x="3810000" y="0"/>
                  </a:moveTo>
                  <a:lnTo>
                    <a:pt x="0" y="0"/>
                  </a:lnTo>
                  <a:lnTo>
                    <a:pt x="0" y="324612"/>
                  </a:lnTo>
                  <a:lnTo>
                    <a:pt x="3810000" y="324612"/>
                  </a:lnTo>
                  <a:lnTo>
                    <a:pt x="3810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798307" y="1524000"/>
              <a:ext cx="3810000" cy="325120"/>
            </a:xfrm>
            <a:custGeom>
              <a:avLst/>
              <a:gdLst/>
              <a:ahLst/>
              <a:cxnLst/>
              <a:rect l="l" t="t" r="r" b="b"/>
              <a:pathLst>
                <a:path w="3810000" h="325119">
                  <a:moveTo>
                    <a:pt x="0" y="324612"/>
                  </a:moveTo>
                  <a:lnTo>
                    <a:pt x="3810000" y="324612"/>
                  </a:lnTo>
                  <a:lnTo>
                    <a:pt x="3810000" y="0"/>
                  </a:lnTo>
                  <a:lnTo>
                    <a:pt x="0" y="0"/>
                  </a:lnTo>
                  <a:lnTo>
                    <a:pt x="0" y="32461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7877682" y="1590293"/>
            <a:ext cx="346582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Upah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harian,upah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mingguan, upah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Borongan,</a:t>
            </a:r>
            <a:r>
              <a:rPr sz="10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upah secara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bulanan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20040" y="1098803"/>
            <a:ext cx="2269490" cy="637540"/>
          </a:xfrm>
          <a:custGeom>
            <a:avLst/>
            <a:gdLst/>
            <a:ahLst/>
            <a:cxnLst/>
            <a:rect l="l" t="t" r="r" b="b"/>
            <a:pathLst>
              <a:path w="2269490" h="637539">
                <a:moveTo>
                  <a:pt x="0" y="637032"/>
                </a:moveTo>
                <a:lnTo>
                  <a:pt x="2269236" y="637032"/>
                </a:lnTo>
                <a:lnTo>
                  <a:pt x="2269236" y="0"/>
                </a:lnTo>
                <a:lnTo>
                  <a:pt x="0" y="0"/>
                </a:lnTo>
                <a:lnTo>
                  <a:pt x="0" y="637032"/>
                </a:lnTo>
                <a:close/>
              </a:path>
            </a:pathLst>
          </a:custGeom>
          <a:ln w="12699">
            <a:solidFill>
              <a:srgbClr val="172C5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98779" y="1130934"/>
            <a:ext cx="1655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solidFill>
                  <a:srgbClr val="FFC000"/>
                </a:solidFill>
                <a:latin typeface="Calibri"/>
                <a:cs typeface="Calibri"/>
              </a:rPr>
              <a:t>Pasal</a:t>
            </a:r>
            <a:r>
              <a:rPr sz="1800" i="1" spc="-8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C000"/>
                </a:solidFill>
                <a:latin typeface="Calibri"/>
                <a:cs typeface="Calibri"/>
              </a:rPr>
              <a:t>5</a:t>
            </a:r>
            <a:r>
              <a:rPr sz="1600" i="1" spc="-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C000"/>
                </a:solidFill>
                <a:latin typeface="Calibri"/>
                <a:cs typeface="Calibri"/>
              </a:rPr>
              <a:t>dan</a:t>
            </a:r>
            <a:r>
              <a:rPr sz="1600" i="1" spc="-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C000"/>
                </a:solidFill>
                <a:latin typeface="Calibri"/>
                <a:cs typeface="Calibri"/>
              </a:rPr>
              <a:t>Pasal</a:t>
            </a:r>
            <a:r>
              <a:rPr sz="1600" i="1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i="1" spc="-50" dirty="0">
                <a:solidFill>
                  <a:srgbClr val="FFC000"/>
                </a:solidFill>
                <a:latin typeface="Calibri"/>
                <a:cs typeface="Calibri"/>
              </a:rPr>
              <a:t>6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98779" y="1408303"/>
            <a:ext cx="1249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solidFill>
                  <a:srgbClr val="FFC000"/>
                </a:solidFill>
                <a:latin typeface="Calibri"/>
                <a:cs typeface="Calibri"/>
              </a:rPr>
              <a:t>PMK</a:t>
            </a:r>
            <a:r>
              <a:rPr sz="1600" i="1" spc="-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FFC000"/>
                </a:solidFill>
                <a:latin typeface="Calibri"/>
                <a:cs typeface="Calibri"/>
              </a:rPr>
              <a:t>168/2023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5730240" y="1956790"/>
            <a:ext cx="5937885" cy="577850"/>
            <a:chOff x="5730240" y="1956790"/>
            <a:chExt cx="5937885" cy="577850"/>
          </a:xfrm>
        </p:grpSpPr>
        <p:pic>
          <p:nvPicPr>
            <p:cNvPr id="88" name="object 8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30240" y="1956790"/>
              <a:ext cx="5937504" cy="577621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4812" y="2052828"/>
              <a:ext cx="2171699" cy="434339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5794248" y="2002536"/>
              <a:ext cx="5814060" cy="452755"/>
            </a:xfrm>
            <a:custGeom>
              <a:avLst/>
              <a:gdLst/>
              <a:ahLst/>
              <a:cxnLst/>
              <a:rect l="l" t="t" r="r" b="b"/>
              <a:pathLst>
                <a:path w="5814059" h="452755">
                  <a:moveTo>
                    <a:pt x="5814059" y="0"/>
                  </a:moveTo>
                  <a:lnTo>
                    <a:pt x="0" y="0"/>
                  </a:lnTo>
                  <a:lnTo>
                    <a:pt x="0" y="452627"/>
                  </a:lnTo>
                  <a:lnTo>
                    <a:pt x="5814059" y="452627"/>
                  </a:lnTo>
                  <a:lnTo>
                    <a:pt x="5814059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794248" y="2002536"/>
              <a:ext cx="5814060" cy="452755"/>
            </a:xfrm>
            <a:custGeom>
              <a:avLst/>
              <a:gdLst/>
              <a:ahLst/>
              <a:cxnLst/>
              <a:rect l="l" t="t" r="r" b="b"/>
              <a:pathLst>
                <a:path w="5814059" h="452755">
                  <a:moveTo>
                    <a:pt x="0" y="452627"/>
                  </a:moveTo>
                  <a:lnTo>
                    <a:pt x="5814059" y="452627"/>
                  </a:lnTo>
                  <a:lnTo>
                    <a:pt x="5814059" y="0"/>
                  </a:lnTo>
                  <a:lnTo>
                    <a:pt x="0" y="0"/>
                  </a:lnTo>
                  <a:lnTo>
                    <a:pt x="0" y="452627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5873241" y="2116582"/>
            <a:ext cx="19011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Uang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pensiun,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imbalan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sejenis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3" name="object 93"/>
          <p:cNvGrpSpPr/>
          <p:nvPr/>
        </p:nvGrpSpPr>
        <p:grpSpPr>
          <a:xfrm>
            <a:off x="5739384" y="2583192"/>
            <a:ext cx="5937885" cy="628015"/>
            <a:chOff x="5739384" y="2583192"/>
            <a:chExt cx="5937885" cy="628015"/>
          </a:xfrm>
        </p:grpSpPr>
        <p:pic>
          <p:nvPicPr>
            <p:cNvPr id="94" name="object 9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39384" y="2583192"/>
              <a:ext cx="5937504" cy="62787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43956" y="2703576"/>
              <a:ext cx="3851148" cy="434339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5803392" y="2628900"/>
              <a:ext cx="5814060" cy="502920"/>
            </a:xfrm>
            <a:custGeom>
              <a:avLst/>
              <a:gdLst/>
              <a:ahLst/>
              <a:cxnLst/>
              <a:rect l="l" t="t" r="r" b="b"/>
              <a:pathLst>
                <a:path w="5814059" h="502919">
                  <a:moveTo>
                    <a:pt x="5814060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5814060" y="502920"/>
                  </a:lnTo>
                  <a:lnTo>
                    <a:pt x="58140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5803392" y="2628900"/>
              <a:ext cx="5814060" cy="502920"/>
            </a:xfrm>
            <a:custGeom>
              <a:avLst/>
              <a:gdLst/>
              <a:ahLst/>
              <a:cxnLst/>
              <a:rect l="l" t="t" r="r" b="b"/>
              <a:pathLst>
                <a:path w="5814059" h="502919">
                  <a:moveTo>
                    <a:pt x="0" y="502920"/>
                  </a:moveTo>
                  <a:lnTo>
                    <a:pt x="5814060" y="502920"/>
                  </a:lnTo>
                  <a:lnTo>
                    <a:pt x="5814060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98"/>
          <p:cNvSpPr txBox="1"/>
          <p:nvPr/>
        </p:nvSpPr>
        <p:spPr>
          <a:xfrm>
            <a:off x="5883402" y="2767329"/>
            <a:ext cx="35814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imbalan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diterima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diperoleh</a:t>
            </a:r>
            <a:r>
              <a:rPr sz="12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secara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teratur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739384" y="4174210"/>
            <a:ext cx="5937885" cy="614680"/>
            <a:chOff x="5739384" y="4174210"/>
            <a:chExt cx="5937885" cy="614680"/>
          </a:xfrm>
        </p:grpSpPr>
        <p:pic>
          <p:nvPicPr>
            <p:cNvPr id="100" name="object 10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39384" y="4174210"/>
              <a:ext cx="5937504" cy="614197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43956" y="4288536"/>
              <a:ext cx="4981956" cy="434339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5803392" y="4219956"/>
              <a:ext cx="5814060" cy="489584"/>
            </a:xfrm>
            <a:custGeom>
              <a:avLst/>
              <a:gdLst/>
              <a:ahLst/>
              <a:cxnLst/>
              <a:rect l="l" t="t" r="r" b="b"/>
              <a:pathLst>
                <a:path w="5814059" h="489585">
                  <a:moveTo>
                    <a:pt x="5814060" y="0"/>
                  </a:moveTo>
                  <a:lnTo>
                    <a:pt x="0" y="0"/>
                  </a:lnTo>
                  <a:lnTo>
                    <a:pt x="0" y="489204"/>
                  </a:lnTo>
                  <a:lnTo>
                    <a:pt x="5814060" y="489204"/>
                  </a:lnTo>
                  <a:lnTo>
                    <a:pt x="581406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5803392" y="4219956"/>
              <a:ext cx="5814060" cy="489584"/>
            </a:xfrm>
            <a:custGeom>
              <a:avLst/>
              <a:gdLst/>
              <a:ahLst/>
              <a:cxnLst/>
              <a:rect l="l" t="t" r="r" b="b"/>
              <a:pathLst>
                <a:path w="5814059" h="489585">
                  <a:moveTo>
                    <a:pt x="0" y="489204"/>
                  </a:moveTo>
                  <a:lnTo>
                    <a:pt x="5814060" y="489204"/>
                  </a:lnTo>
                  <a:lnTo>
                    <a:pt x="5814060" y="0"/>
                  </a:lnTo>
                  <a:lnTo>
                    <a:pt x="0" y="0"/>
                  </a:lnTo>
                  <a:lnTo>
                    <a:pt x="0" y="489204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 txBox="1"/>
          <p:nvPr/>
        </p:nvSpPr>
        <p:spPr>
          <a:xfrm>
            <a:off x="5883402" y="4352035"/>
            <a:ext cx="4711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uang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manfaat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pensiun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atau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penghasilan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sejenisnya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2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diambil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sebagian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ol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5739384" y="4965166"/>
            <a:ext cx="5937885" cy="640715"/>
            <a:chOff x="5739384" y="4965166"/>
            <a:chExt cx="5937885" cy="640715"/>
          </a:xfrm>
        </p:grpSpPr>
        <p:pic>
          <p:nvPicPr>
            <p:cNvPr id="106" name="object 10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39384" y="4965166"/>
              <a:ext cx="5937504" cy="614197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43956" y="4988052"/>
              <a:ext cx="5875020" cy="617220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5803392" y="5010912"/>
              <a:ext cx="5814060" cy="489584"/>
            </a:xfrm>
            <a:custGeom>
              <a:avLst/>
              <a:gdLst/>
              <a:ahLst/>
              <a:cxnLst/>
              <a:rect l="l" t="t" r="r" b="b"/>
              <a:pathLst>
                <a:path w="5814059" h="489585">
                  <a:moveTo>
                    <a:pt x="5814060" y="0"/>
                  </a:moveTo>
                  <a:lnTo>
                    <a:pt x="0" y="0"/>
                  </a:lnTo>
                  <a:lnTo>
                    <a:pt x="0" y="489203"/>
                  </a:lnTo>
                  <a:lnTo>
                    <a:pt x="5814060" y="489203"/>
                  </a:lnTo>
                  <a:lnTo>
                    <a:pt x="5814060" y="0"/>
                  </a:lnTo>
                  <a:close/>
                </a:path>
              </a:pathLst>
            </a:custGeom>
            <a:solidFill>
              <a:srgbClr val="B4C6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03392" y="5010912"/>
              <a:ext cx="5814060" cy="489584"/>
            </a:xfrm>
            <a:custGeom>
              <a:avLst/>
              <a:gdLst/>
              <a:ahLst/>
              <a:cxnLst/>
              <a:rect l="l" t="t" r="r" b="b"/>
              <a:pathLst>
                <a:path w="5814059" h="489585">
                  <a:moveTo>
                    <a:pt x="0" y="489203"/>
                  </a:moveTo>
                  <a:lnTo>
                    <a:pt x="5814060" y="489203"/>
                  </a:lnTo>
                  <a:lnTo>
                    <a:pt x="5814060" y="0"/>
                  </a:lnTo>
                  <a:lnTo>
                    <a:pt x="0" y="0"/>
                  </a:lnTo>
                  <a:lnTo>
                    <a:pt x="0" y="489203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5883402" y="5051552"/>
            <a:ext cx="5570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uang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saku,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uang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representasi,uang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rapat,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honorarium,</a:t>
            </a:r>
            <a:r>
              <a:rPr sz="1200" spc="2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hadiah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atau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penghargaan,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imbalan sejenis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5739384" y="5704332"/>
            <a:ext cx="5937885" cy="676910"/>
            <a:chOff x="5739384" y="5704332"/>
            <a:chExt cx="5937885" cy="676910"/>
          </a:xfrm>
        </p:grpSpPr>
        <p:pic>
          <p:nvPicPr>
            <p:cNvPr id="112" name="object 1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39384" y="5704332"/>
              <a:ext cx="5937504" cy="676681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43956" y="5850636"/>
              <a:ext cx="5262372" cy="434339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5803392" y="5750052"/>
              <a:ext cx="5814060" cy="551815"/>
            </a:xfrm>
            <a:custGeom>
              <a:avLst/>
              <a:gdLst/>
              <a:ahLst/>
              <a:cxnLst/>
              <a:rect l="l" t="t" r="r" b="b"/>
              <a:pathLst>
                <a:path w="5814059" h="551814">
                  <a:moveTo>
                    <a:pt x="5814060" y="0"/>
                  </a:moveTo>
                  <a:lnTo>
                    <a:pt x="0" y="0"/>
                  </a:lnTo>
                  <a:lnTo>
                    <a:pt x="0" y="551688"/>
                  </a:lnTo>
                  <a:lnTo>
                    <a:pt x="5814060" y="551688"/>
                  </a:lnTo>
                  <a:lnTo>
                    <a:pt x="5814060" y="0"/>
                  </a:lnTo>
                  <a:close/>
                </a:path>
              </a:pathLst>
            </a:custGeom>
            <a:solidFill>
              <a:srgbClr val="5382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5803392" y="5750052"/>
              <a:ext cx="5814060" cy="551815"/>
            </a:xfrm>
            <a:custGeom>
              <a:avLst/>
              <a:gdLst/>
              <a:ahLst/>
              <a:cxnLst/>
              <a:rect l="l" t="t" r="r" b="b"/>
              <a:pathLst>
                <a:path w="5814059" h="551814">
                  <a:moveTo>
                    <a:pt x="0" y="551688"/>
                  </a:moveTo>
                  <a:lnTo>
                    <a:pt x="5814060" y="551688"/>
                  </a:lnTo>
                  <a:lnTo>
                    <a:pt x="5814060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5883402" y="5913831"/>
            <a:ext cx="49911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Jasa</a:t>
            </a:r>
            <a:r>
              <a:rPr sz="12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produksi,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tantiem,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gratifikasi,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bonus,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imbalan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lain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yang</a:t>
            </a:r>
            <a:r>
              <a:rPr sz="12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bersifat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tidak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teratur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303526" y="2230373"/>
            <a:ext cx="3501390" cy="3796665"/>
          </a:xfrm>
          <a:custGeom>
            <a:avLst/>
            <a:gdLst/>
            <a:ahLst/>
            <a:cxnLst/>
            <a:rect l="l" t="t" r="r" b="b"/>
            <a:pathLst>
              <a:path w="3501390" h="3796665">
                <a:moveTo>
                  <a:pt x="0" y="731520"/>
                </a:moveTo>
                <a:lnTo>
                  <a:pt x="0" y="1025398"/>
                </a:lnTo>
              </a:path>
              <a:path w="3501390" h="3796665">
                <a:moveTo>
                  <a:pt x="0" y="1874520"/>
                </a:moveTo>
                <a:lnTo>
                  <a:pt x="0" y="2168398"/>
                </a:lnTo>
              </a:path>
              <a:path w="3501390" h="3796665">
                <a:moveTo>
                  <a:pt x="0" y="2647188"/>
                </a:moveTo>
                <a:lnTo>
                  <a:pt x="0" y="2794127"/>
                </a:lnTo>
              </a:path>
              <a:path w="3501390" h="3796665">
                <a:moveTo>
                  <a:pt x="3500882" y="3796284"/>
                </a:moveTo>
                <a:lnTo>
                  <a:pt x="3133344" y="3796284"/>
                </a:lnTo>
              </a:path>
              <a:path w="3501390" h="3796665">
                <a:moveTo>
                  <a:pt x="3500882" y="650748"/>
                </a:moveTo>
                <a:lnTo>
                  <a:pt x="3133344" y="650748"/>
                </a:lnTo>
              </a:path>
              <a:path w="3501390" h="3796665">
                <a:moveTo>
                  <a:pt x="3500882" y="0"/>
                </a:moveTo>
                <a:lnTo>
                  <a:pt x="3133344" y="0"/>
                </a:lnTo>
              </a:path>
              <a:path w="3501390" h="3796665">
                <a:moveTo>
                  <a:pt x="3500882" y="2264664"/>
                </a:moveTo>
                <a:lnTo>
                  <a:pt x="3133344" y="2264664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C16AF1B4-584E-44E0-841F-91BEE847102D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3854FA1-7822-4582-AEB3-D5EA57A45ED8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EEFA70EB-BBC2-4D29-95F7-18470F2EBB12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4641DBC-DEC4-4DB6-B0B5-F18D23F90734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1A52BD-CF29-4AF0-8A80-1EB485B3B4F2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28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4920F0-ADC2-408E-B4DD-E3FFC81FAFE9}"/>
              </a:ext>
            </a:extLst>
          </p:cNvPr>
          <p:cNvSpPr/>
          <p:nvPr/>
        </p:nvSpPr>
        <p:spPr>
          <a:xfrm>
            <a:off x="11691565" y="512763"/>
            <a:ext cx="952555" cy="50323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16EA8-6E57-413A-B1EC-0BEE6513EA9B}"/>
              </a:ext>
            </a:extLst>
          </p:cNvPr>
          <p:cNvSpPr txBox="1"/>
          <p:nvPr/>
        </p:nvSpPr>
        <p:spPr>
          <a:xfrm>
            <a:off x="11676063" y="579715"/>
            <a:ext cx="51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6D97590-762A-4195-94D7-B2FB2727B4AE}" type="slidenum">
              <a:rPr lang="en-US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</a:t>
            </a:fld>
            <a:endParaRPr lang="en-ID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D79E8C-A2C4-4745-B04F-0EA89B495B4C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692325-11FB-4D43-959F-E26709268FC5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EE6F71-E5B1-43D8-BDEF-7715D298F96E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F008D5-27E8-46B5-8CD7-E953E7C20706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3EA779-5463-79A1-1A89-1E6F6132C82F}"/>
              </a:ext>
            </a:extLst>
          </p:cNvPr>
          <p:cNvGrpSpPr/>
          <p:nvPr/>
        </p:nvGrpSpPr>
        <p:grpSpPr>
          <a:xfrm>
            <a:off x="-150715" y="112602"/>
            <a:ext cx="6132414" cy="546254"/>
            <a:chOff x="-150715" y="314907"/>
            <a:chExt cx="6132414" cy="546254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24A521C0-3B12-6E85-418A-2F4B8F0308DB}"/>
                </a:ext>
              </a:extLst>
            </p:cNvPr>
            <p:cNvSpPr txBox="1">
              <a:spLocks/>
            </p:cNvSpPr>
            <p:nvPr/>
          </p:nvSpPr>
          <p:spPr>
            <a:xfrm>
              <a:off x="-150715" y="314908"/>
              <a:ext cx="495502" cy="546253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C509AFB6-0A7B-1021-D2FD-92CFA49C68E1}"/>
                </a:ext>
              </a:extLst>
            </p:cNvPr>
            <p:cNvSpPr txBox="1">
              <a:spLocks/>
            </p:cNvSpPr>
            <p:nvPr/>
          </p:nvSpPr>
          <p:spPr>
            <a:xfrm>
              <a:off x="336440" y="314907"/>
              <a:ext cx="5645259" cy="53592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>
                  <a:solidFill>
                    <a:srgbClr val="1B2852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itchFamily="34" charset="0"/>
                </a:rPr>
                <a:t>RESUME SKEMA PMK-168/2023</a:t>
              </a:r>
              <a:endParaRPr lang="en-US" sz="2800" b="1" i="1" dirty="0">
                <a:solidFill>
                  <a:srgbClr val="1B285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D8F9D8D-7EF6-48C5-8906-1827F0AAA5A1}"/>
              </a:ext>
            </a:extLst>
          </p:cNvPr>
          <p:cNvGrpSpPr/>
          <p:nvPr/>
        </p:nvGrpSpPr>
        <p:grpSpPr>
          <a:xfrm>
            <a:off x="1" y="825848"/>
            <a:ext cx="11475628" cy="5905953"/>
            <a:chOff x="-748368" y="-48194"/>
            <a:chExt cx="13089727" cy="6812851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CDE72CA-3308-4FC3-A821-45F84A040CF1}"/>
                </a:ext>
              </a:extLst>
            </p:cNvPr>
            <p:cNvSpPr/>
            <p:nvPr/>
          </p:nvSpPr>
          <p:spPr>
            <a:xfrm>
              <a:off x="-748368" y="2874459"/>
              <a:ext cx="1507938" cy="1176134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Subjek</a:t>
              </a:r>
              <a:r>
                <a:rPr lang="en-US" sz="14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Penerima</a:t>
              </a:r>
              <a:r>
                <a:rPr lang="en-US" sz="14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4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Penghasilan</a:t>
              </a:r>
              <a:endParaRPr lang="id-ID" sz="14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F85A27F1-4104-49E6-862E-C4CF5AE21B42}"/>
                </a:ext>
              </a:extLst>
            </p:cNvPr>
            <p:cNvSpPr/>
            <p:nvPr/>
          </p:nvSpPr>
          <p:spPr>
            <a:xfrm>
              <a:off x="1112223" y="18986"/>
              <a:ext cx="3696690" cy="534976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PEGAWAI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TETAP &amp; PENSIUNAN</a:t>
              </a: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seluruh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penghasilan</a:t>
              </a:r>
              <a:endParaRPr lang="id-ID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CBC013FF-8A62-4537-8305-225ED4E66F8B}"/>
                </a:ext>
              </a:extLst>
            </p:cNvPr>
            <p:cNvSpPr/>
            <p:nvPr/>
          </p:nvSpPr>
          <p:spPr>
            <a:xfrm>
              <a:off x="1112223" y="728276"/>
              <a:ext cx="3715373" cy="518338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PNS/TNI/POLRI/PN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/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PENSIUNAN</a:t>
              </a:r>
              <a:endPara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penghasilan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tetap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teratur</a:t>
              </a:r>
              <a:endParaRPr lang="id-ID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86D04162-F857-42A4-A9E3-F2D49264CE82}"/>
                </a:ext>
              </a:extLst>
            </p:cNvPr>
            <p:cNvSpPr/>
            <p:nvPr/>
          </p:nvSpPr>
          <p:spPr>
            <a:xfrm>
              <a:off x="1094783" y="4080071"/>
              <a:ext cx="3769442" cy="539015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BUKAN PEGAWAI</a:t>
              </a:r>
              <a:endPara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honor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dsj</a:t>
              </a:r>
              <a:endParaRPr lang="id-ID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8C2B34DB-6647-4DFB-882C-80BA2F0FDCA3}"/>
                </a:ext>
              </a:extLst>
            </p:cNvPr>
            <p:cNvSpPr/>
            <p:nvPr/>
          </p:nvSpPr>
          <p:spPr>
            <a:xfrm>
              <a:off x="5722318" y="13879"/>
              <a:ext cx="2569131" cy="557199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Diterapkan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setiap masa,</a:t>
              </a:r>
              <a:endPara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id-ID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i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kecuali</a:t>
              </a:r>
              <a:r>
                <a:rPr lang="id-ID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masa pajak terakhir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4BDE9C5C-2B67-44AD-82C8-7915D60C3B16}"/>
                </a:ext>
              </a:extLst>
            </p:cNvPr>
            <p:cNvSpPr/>
            <p:nvPr/>
          </p:nvSpPr>
          <p:spPr>
            <a:xfrm>
              <a:off x="5638800" y="4116938"/>
              <a:ext cx="2652649" cy="473351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Diterapkan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per Masa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Pajak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atau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pada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saat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terutang</a:t>
              </a:r>
              <a:endPara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F8DB21FB-0EC7-4ADE-A781-E6F81012E615}"/>
                </a:ext>
              </a:extLst>
            </p:cNvPr>
            <p:cNvSpPr/>
            <p:nvPr/>
          </p:nvSpPr>
          <p:spPr>
            <a:xfrm>
              <a:off x="9187228" y="8705"/>
              <a:ext cx="3004772" cy="562878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Ph.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Bruto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 TER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Bulanan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F8882F56-ADB9-4D5C-AA04-BE63AF1F318E}"/>
                </a:ext>
              </a:extLst>
            </p:cNvPr>
            <p:cNvSpPr/>
            <p:nvPr/>
          </p:nvSpPr>
          <p:spPr>
            <a:xfrm>
              <a:off x="9181624" y="4038551"/>
              <a:ext cx="3019285" cy="622053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sv-SE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h.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Bruto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 50% x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Tarif Ps. 17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1255A788-1A0C-4C70-934B-27141B142651}"/>
                </a:ext>
              </a:extLst>
            </p:cNvPr>
            <p:cNvSpPr/>
            <p:nvPr/>
          </p:nvSpPr>
          <p:spPr>
            <a:xfrm>
              <a:off x="1094783" y="2886903"/>
              <a:ext cx="3746459" cy="622053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PEGAWAI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TIDAK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TETAP</a:t>
              </a:r>
              <a:endPara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upah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dsj</a:t>
              </a:r>
              <a:endParaRPr lang="id-ID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D48F13EF-C297-40B9-8D5F-6E7E8EA57E6E}"/>
                </a:ext>
              </a:extLst>
            </p:cNvPr>
            <p:cNvSpPr/>
            <p:nvPr/>
          </p:nvSpPr>
          <p:spPr>
            <a:xfrm>
              <a:off x="9187229" y="2446100"/>
              <a:ext cx="3001574" cy="384399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Ph.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Bruto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sehari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 TER Harian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35BE1397-1B1E-41FF-A2B2-88465041E231}"/>
                </a:ext>
              </a:extLst>
            </p:cNvPr>
            <p:cNvSpPr/>
            <p:nvPr/>
          </p:nvSpPr>
          <p:spPr>
            <a:xfrm>
              <a:off x="5709618" y="728647"/>
              <a:ext cx="2581831" cy="518338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Diterapkan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pada masa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pajak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terakhir</a:t>
              </a:r>
              <a:endParaRPr lang="id-ID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D500958E-6CB8-49DC-B2E8-09BB79B2713F}"/>
                </a:ext>
              </a:extLst>
            </p:cNvPr>
            <p:cNvSpPr/>
            <p:nvPr/>
          </p:nvSpPr>
          <p:spPr>
            <a:xfrm>
              <a:off x="9187228" y="723498"/>
              <a:ext cx="3004772" cy="518337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PKP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setahun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x Tarif Ps. 17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376A2810-25AC-415F-8CE4-8EB2A69EF988}"/>
                </a:ext>
              </a:extLst>
            </p:cNvPr>
            <p:cNvSpPr/>
            <p:nvPr/>
          </p:nvSpPr>
          <p:spPr>
            <a:xfrm>
              <a:off x="5233307" y="2508833"/>
              <a:ext cx="1479331" cy="741187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Tidak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dibayar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bulanan</a:t>
              </a:r>
              <a:endParaRPr lang="id-ID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3EADB826-44E5-441D-A131-740D8221A787}"/>
                </a:ext>
              </a:extLst>
            </p:cNvPr>
            <p:cNvSpPr/>
            <p:nvPr/>
          </p:nvSpPr>
          <p:spPr>
            <a:xfrm>
              <a:off x="6887729" y="2448289"/>
              <a:ext cx="2129500" cy="38782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Rp0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– 2.500.000 /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hari</a:t>
              </a:r>
              <a:endParaRPr lang="id-ID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B382ED2E-AC7B-4E5C-8098-8360FD9BEDAF}"/>
                </a:ext>
              </a:extLst>
            </p:cNvPr>
            <p:cNvSpPr/>
            <p:nvPr/>
          </p:nvSpPr>
          <p:spPr>
            <a:xfrm>
              <a:off x="6904396" y="3027317"/>
              <a:ext cx="2129500" cy="387823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&gt;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Rp2.500.000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/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hari</a:t>
              </a:r>
              <a:endParaRPr lang="id-ID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55C7F0FF-1E60-40E8-96F2-EF7FD72BC26E}"/>
                </a:ext>
              </a:extLst>
            </p:cNvPr>
            <p:cNvSpPr/>
            <p:nvPr/>
          </p:nvSpPr>
          <p:spPr>
            <a:xfrm>
              <a:off x="9184587" y="3027153"/>
              <a:ext cx="3001574" cy="365473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Ph.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Bruto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50% x Tarif Ps. 17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72D6720A-6242-491F-AD10-9B705D376FB7}"/>
                </a:ext>
              </a:extLst>
            </p:cNvPr>
            <p:cNvSpPr/>
            <p:nvPr/>
          </p:nvSpPr>
          <p:spPr>
            <a:xfrm>
              <a:off x="5241347" y="3595446"/>
              <a:ext cx="1798124" cy="285425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Dibayar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bulanan</a:t>
              </a:r>
              <a:endParaRPr lang="id-ID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ED8B0EC8-BBC4-47ED-97DB-74CB221AF730}"/>
                </a:ext>
              </a:extLst>
            </p:cNvPr>
            <p:cNvSpPr/>
            <p:nvPr/>
          </p:nvSpPr>
          <p:spPr>
            <a:xfrm>
              <a:off x="9187550" y="3539033"/>
              <a:ext cx="3001574" cy="378839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Bruto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bulanan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x TER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Bulanan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8F6AB740-AD1B-481F-99EB-51EF339DB62F}"/>
                </a:ext>
              </a:extLst>
            </p:cNvPr>
            <p:cNvSpPr/>
            <p:nvPr/>
          </p:nvSpPr>
          <p:spPr>
            <a:xfrm>
              <a:off x="1112223" y="1590989"/>
              <a:ext cx="3706032" cy="741444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ANGGOTA</a:t>
              </a:r>
              <a:r>
                <a:rPr lang="en-US" sz="1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DEWAN </a:t>
              </a:r>
              <a:r>
                <a:rPr lang="en-US" sz="11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KOMISARIS</a:t>
              </a:r>
              <a:r>
                <a:rPr lang="en-US" sz="1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/</a:t>
              </a:r>
              <a:r>
                <a:rPr lang="en-US" sz="11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PENGAWAS</a:t>
              </a:r>
              <a:r>
                <a:rPr lang="en-US" sz="1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YG </a:t>
              </a:r>
              <a:r>
                <a:rPr lang="en-US" sz="11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MENERIMA</a:t>
              </a:r>
              <a:r>
                <a:rPr lang="en-US" sz="1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PH </a:t>
              </a:r>
              <a:r>
                <a:rPr lang="en-US" sz="11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TIDAK</a:t>
              </a:r>
              <a:r>
                <a:rPr lang="en-US" sz="11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1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TERATUR</a:t>
              </a:r>
              <a:endParaRPr lang="en-US" sz="11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1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1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honor </a:t>
              </a:r>
              <a:r>
                <a:rPr lang="en-US" sz="11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dsj</a:t>
              </a:r>
              <a:endParaRPr lang="id-ID" sz="11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407EFE00-DEAE-498E-AC4E-58027E1F6438}"/>
                </a:ext>
              </a:extLst>
            </p:cNvPr>
            <p:cNvSpPr/>
            <p:nvPr/>
          </p:nvSpPr>
          <p:spPr>
            <a:xfrm>
              <a:off x="1112223" y="6115578"/>
              <a:ext cx="3696691" cy="649079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MANTAN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PEGAWAI</a:t>
              </a:r>
              <a:endPara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jasa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produksi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tantiem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gratifikasi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, bonus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atau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imbalan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lain</a:t>
              </a:r>
              <a:endParaRPr lang="id-ID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11C33264-F397-4F1E-826E-AEDB1FA0D96D}"/>
                </a:ext>
              </a:extLst>
            </p:cNvPr>
            <p:cNvSpPr/>
            <p:nvPr/>
          </p:nvSpPr>
          <p:spPr>
            <a:xfrm>
              <a:off x="5546656" y="1698044"/>
              <a:ext cx="2652650" cy="542814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Diterapkan 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per Masa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Pajak</a:t>
              </a:r>
              <a:endPara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344CDED8-7671-43FF-AB61-831771057024}"/>
                </a:ext>
              </a:extLst>
            </p:cNvPr>
            <p:cNvSpPr/>
            <p:nvPr/>
          </p:nvSpPr>
          <p:spPr>
            <a:xfrm>
              <a:off x="5638799" y="5772288"/>
              <a:ext cx="2601267" cy="479784"/>
            </a:xfrm>
            <a:prstGeom prst="round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Diterapkan</a:t>
              </a:r>
              <a:r>
                <a:rPr lang="en-US" sz="1200" b="1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per Masa </a:t>
              </a:r>
              <a:r>
                <a:rPr lang="en-US" sz="1200" b="1" dirty="0" err="1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Pajak</a:t>
              </a:r>
              <a:endPara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E41E2BA4-3D05-4044-9DF8-EAE51944D61B}"/>
                </a:ext>
              </a:extLst>
            </p:cNvPr>
            <p:cNvSpPr/>
            <p:nvPr/>
          </p:nvSpPr>
          <p:spPr>
            <a:xfrm>
              <a:off x="9179575" y="1661507"/>
              <a:ext cx="3006586" cy="622053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Ph.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Bruto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 TER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Bulanan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Rectangle: Rounded Corners 99">
              <a:extLst>
                <a:ext uri="{FF2B5EF4-FFF2-40B4-BE49-F238E27FC236}">
                  <a16:creationId xmlns:a16="http://schemas.microsoft.com/office/drawing/2014/main" id="{E95B8C91-40F8-4CD3-BFD1-97515FB6F6E8}"/>
                </a:ext>
              </a:extLst>
            </p:cNvPr>
            <p:cNvSpPr/>
            <p:nvPr/>
          </p:nvSpPr>
          <p:spPr>
            <a:xfrm>
              <a:off x="1094783" y="4807435"/>
              <a:ext cx="3732813" cy="556664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PESERTA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KEGIATAN</a:t>
              </a:r>
              <a:endPara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hadiah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atau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sehubungan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dg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kegiatan</a:t>
              </a:r>
              <a:endParaRPr lang="id-ID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35E2BA2F-CA96-42FB-A34A-671219CC6787}"/>
                </a:ext>
              </a:extLst>
            </p:cNvPr>
            <p:cNvSpPr/>
            <p:nvPr/>
          </p:nvSpPr>
          <p:spPr>
            <a:xfrm>
              <a:off x="1094783" y="5467077"/>
              <a:ext cx="3707781" cy="556664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PESERTA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PROGRAM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PENSIUN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(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PEGAWAI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) </a:t>
              </a:r>
            </a:p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atas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penarikan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dana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pensiun</a:t>
              </a:r>
              <a:r>
                <a:rPr lang="en-US" sz="1200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di </a:t>
              </a:r>
              <a:r>
                <a:rPr lang="en-US" sz="1200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awal</a:t>
              </a:r>
              <a:endParaRPr lang="id-ID" sz="12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6F039BF3-E64F-4C4B-AC4D-BEA9FA84375B}"/>
                </a:ext>
              </a:extLst>
            </p:cNvPr>
            <p:cNvSpPr/>
            <p:nvPr/>
          </p:nvSpPr>
          <p:spPr>
            <a:xfrm>
              <a:off x="9185179" y="5658802"/>
              <a:ext cx="3006586" cy="622053"/>
            </a:xfrm>
            <a:prstGeom prst="roundRect">
              <a:avLst/>
            </a:prstGeom>
            <a:solidFill>
              <a:srgbClr val="FFC00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= </a:t>
              </a:r>
              <a:r>
                <a:rPr lang="sv-SE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h. </a:t>
              </a:r>
              <a:r>
                <a:rPr lang="en-US" sz="1200" b="1" dirty="0" err="1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Bruto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x Tarif </a:t>
              </a:r>
              <a:r>
                <a:rPr lang="en-US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Ps. </a:t>
              </a:r>
              <a:r>
                <a:rPr lang="id-ID" sz="12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17</a:t>
              </a:r>
              <a:endPara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03" name="Connector: Elbow 102">
              <a:extLst>
                <a:ext uri="{FF2B5EF4-FFF2-40B4-BE49-F238E27FC236}">
                  <a16:creationId xmlns:a16="http://schemas.microsoft.com/office/drawing/2014/main" id="{C2E8FA80-71D8-45FC-808A-3CF6EA8FC754}"/>
                </a:ext>
              </a:extLst>
            </p:cNvPr>
            <p:cNvCxnSpPr>
              <a:cxnSpLocks/>
            </p:cNvCxnSpPr>
            <p:nvPr/>
          </p:nvCxnSpPr>
          <p:spPr>
            <a:xfrm>
              <a:off x="4802564" y="272097"/>
              <a:ext cx="12700" cy="700971"/>
            </a:xfrm>
            <a:prstGeom prst="bentConnector3">
              <a:avLst>
                <a:gd name="adj1" fmla="val 1800000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73F1250C-A52B-4AD8-992A-A9E3B942C0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6832" y="336723"/>
              <a:ext cx="665486" cy="24961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00F354A-6D7E-4B63-9844-39F8B53435A7}"/>
                </a:ext>
              </a:extLst>
            </p:cNvPr>
            <p:cNvCxnSpPr>
              <a:cxnSpLocks/>
            </p:cNvCxnSpPr>
            <p:nvPr/>
          </p:nvCxnSpPr>
          <p:spPr>
            <a:xfrm>
              <a:off x="5056832" y="619164"/>
              <a:ext cx="652786" cy="36865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341F2F70-BA24-48ED-A628-0F3AC33BFC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1449" y="290144"/>
              <a:ext cx="895779" cy="233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EAE4A447-E5D2-4461-8A19-76F0BB8F23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1449" y="982667"/>
              <a:ext cx="895779" cy="514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2C448B89-5C65-4CF9-A2DB-D5363CA70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1243" y="2879426"/>
              <a:ext cx="392065" cy="31850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919F45CF-4FB7-45CC-AEEB-572D0078F7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12638" y="2642201"/>
              <a:ext cx="175091" cy="23722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91002DEF-9C4F-4E66-81E5-F71541E353AC}"/>
                </a:ext>
              </a:extLst>
            </p:cNvPr>
            <p:cNvCxnSpPr>
              <a:cxnSpLocks/>
            </p:cNvCxnSpPr>
            <p:nvPr/>
          </p:nvCxnSpPr>
          <p:spPr>
            <a:xfrm>
              <a:off x="6712638" y="2879427"/>
              <a:ext cx="191758" cy="34180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EB912D17-F158-42F3-816B-056D8945B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17229" y="2638300"/>
              <a:ext cx="170000" cy="390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23C2D5C9-6983-498B-A513-2FE6AED253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3896" y="3209890"/>
              <a:ext cx="150691" cy="1133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C2BF8080-CE95-4FD6-88CD-3AEAF61425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2156" y="3728453"/>
              <a:ext cx="2455394" cy="3394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051D4092-6B4E-44C0-82F7-AE7802F6310B}"/>
                </a:ext>
              </a:extLst>
            </p:cNvPr>
            <p:cNvCxnSpPr>
              <a:cxnSpLocks/>
            </p:cNvCxnSpPr>
            <p:nvPr/>
          </p:nvCxnSpPr>
          <p:spPr>
            <a:xfrm>
              <a:off x="4864226" y="4349579"/>
              <a:ext cx="774574" cy="4035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01FAA3AE-EF6C-470E-B1CB-FB2955AC7F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1449" y="4349578"/>
              <a:ext cx="890175" cy="4036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A0FADD0B-5F89-4DE6-9401-43DF2D77D630}"/>
                </a:ext>
              </a:extLst>
            </p:cNvPr>
            <p:cNvCxnSpPr>
              <a:cxnSpLocks/>
            </p:cNvCxnSpPr>
            <p:nvPr/>
          </p:nvCxnSpPr>
          <p:spPr>
            <a:xfrm>
              <a:off x="4818255" y="1961711"/>
              <a:ext cx="728400" cy="774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620F043B-832A-4CFF-BB9F-4FD9C0B50F17}"/>
                </a:ext>
              </a:extLst>
            </p:cNvPr>
            <p:cNvCxnSpPr>
              <a:cxnSpLocks/>
            </p:cNvCxnSpPr>
            <p:nvPr/>
          </p:nvCxnSpPr>
          <p:spPr>
            <a:xfrm>
              <a:off x="8199306" y="1969451"/>
              <a:ext cx="980269" cy="308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2166D7F6-07C2-4CB3-9F9B-E220A009006C}"/>
                </a:ext>
              </a:extLst>
            </p:cNvPr>
            <p:cNvCxnSpPr>
              <a:cxnSpLocks/>
            </p:cNvCxnSpPr>
            <p:nvPr/>
          </p:nvCxnSpPr>
          <p:spPr>
            <a:xfrm>
              <a:off x="4827596" y="5085767"/>
              <a:ext cx="811204" cy="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632EB9F-81F7-494A-B58A-99D1835441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08915" y="6058680"/>
              <a:ext cx="829884" cy="381437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6E94874B-4988-45B6-84CE-79AF7D9C8E55}"/>
                </a:ext>
              </a:extLst>
            </p:cNvPr>
            <p:cNvCxnSpPr>
              <a:cxnSpLocks/>
            </p:cNvCxnSpPr>
            <p:nvPr/>
          </p:nvCxnSpPr>
          <p:spPr>
            <a:xfrm>
              <a:off x="4802565" y="5745409"/>
              <a:ext cx="836234" cy="27833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6D328036-F8AA-48B6-848F-073A32111487}"/>
                </a:ext>
              </a:extLst>
            </p:cNvPr>
            <p:cNvCxnSpPr>
              <a:cxnSpLocks/>
            </p:cNvCxnSpPr>
            <p:nvPr/>
          </p:nvCxnSpPr>
          <p:spPr>
            <a:xfrm>
              <a:off x="8274894" y="5967138"/>
              <a:ext cx="893730" cy="269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Left Brace 121">
              <a:extLst>
                <a:ext uri="{FF2B5EF4-FFF2-40B4-BE49-F238E27FC236}">
                  <a16:creationId xmlns:a16="http://schemas.microsoft.com/office/drawing/2014/main" id="{D1F84C4C-544E-4E61-B2F1-E70097037723}"/>
                </a:ext>
              </a:extLst>
            </p:cNvPr>
            <p:cNvSpPr/>
            <p:nvPr/>
          </p:nvSpPr>
          <p:spPr>
            <a:xfrm>
              <a:off x="846136" y="292989"/>
              <a:ext cx="179521" cy="6187048"/>
            </a:xfrm>
            <a:prstGeom prst="lef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ID" sz="120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DCD400AC-FC65-45E1-8A3C-588D49098B6F}"/>
                </a:ext>
              </a:extLst>
            </p:cNvPr>
            <p:cNvCxnSpPr>
              <a:cxnSpLocks/>
            </p:cNvCxnSpPr>
            <p:nvPr/>
          </p:nvCxnSpPr>
          <p:spPr>
            <a:xfrm>
              <a:off x="4841243" y="3197929"/>
              <a:ext cx="400105" cy="533918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71D83258-F913-434B-BD1C-AA2741326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7" b="43200" l="54792" r="96326">
                          <a14:foregroundMark x1="88179" y1="43200" x2="88179" y2="43200"/>
                          <a14:foregroundMark x1="54952" y1="9600" x2="61342" y2="9333"/>
                          <a14:foregroundMark x1="90895" y1="10133" x2="96326" y2="10133"/>
                          <a14:foregroundMark x1="89617" y1="10400" x2="90895" y2="10667"/>
                        </a14:backgroundRemoval>
                      </a14:imgEffect>
                    </a14:imgLayer>
                  </a14:imgProps>
                </a:ext>
              </a:extLst>
            </a:blip>
            <a:srcRect l="51664" b="53045"/>
            <a:stretch/>
          </p:blipFill>
          <p:spPr>
            <a:xfrm>
              <a:off x="11659702" y="-48194"/>
              <a:ext cx="637412" cy="37092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EE320D70-BC89-4302-8D5E-C8B808816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7" b="43200" l="54792" r="96326">
                          <a14:foregroundMark x1="88179" y1="43200" x2="88179" y2="43200"/>
                          <a14:foregroundMark x1="54952" y1="9600" x2="61342" y2="9333"/>
                          <a14:foregroundMark x1="90895" y1="10133" x2="96326" y2="10133"/>
                          <a14:foregroundMark x1="89617" y1="10400" x2="90895" y2="10667"/>
                        </a14:backgroundRemoval>
                      </a14:imgEffect>
                    </a14:imgLayer>
                  </a14:imgProps>
                </a:ext>
              </a:extLst>
            </a:blip>
            <a:srcRect l="51664" b="53045"/>
            <a:stretch/>
          </p:blipFill>
          <p:spPr>
            <a:xfrm>
              <a:off x="11659702" y="1591730"/>
              <a:ext cx="637412" cy="37092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9A34D972-B75A-4693-AD27-854B70147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7" b="43200" l="54792" r="96326">
                          <a14:foregroundMark x1="88179" y1="43200" x2="88179" y2="43200"/>
                          <a14:foregroundMark x1="54952" y1="9600" x2="61342" y2="9333"/>
                          <a14:foregroundMark x1="90895" y1="10133" x2="96326" y2="10133"/>
                          <a14:foregroundMark x1="89617" y1="10400" x2="90895" y2="10667"/>
                        </a14:backgroundRemoval>
                      </a14:imgEffect>
                    </a14:imgLayer>
                  </a14:imgProps>
                </a:ext>
              </a:extLst>
            </a:blip>
            <a:srcRect l="51664" b="53045"/>
            <a:stretch/>
          </p:blipFill>
          <p:spPr>
            <a:xfrm>
              <a:off x="11767864" y="2347609"/>
              <a:ext cx="560571" cy="32621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B2BF5E0E-529B-41E8-9C5A-AB2737D404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7" b="43200" l="54792" r="96326">
                          <a14:foregroundMark x1="88179" y1="43200" x2="88179" y2="43200"/>
                          <a14:foregroundMark x1="54952" y1="9600" x2="61342" y2="9333"/>
                          <a14:foregroundMark x1="90895" y1="10133" x2="96326" y2="10133"/>
                          <a14:foregroundMark x1="89617" y1="10400" x2="90895" y2="10667"/>
                        </a14:backgroundRemoval>
                      </a14:imgEffect>
                    </a14:imgLayer>
                  </a14:imgProps>
                </a:ext>
              </a:extLst>
            </a:blip>
            <a:srcRect l="51664" b="53045"/>
            <a:stretch/>
          </p:blipFill>
          <p:spPr>
            <a:xfrm>
              <a:off x="11780788" y="2936189"/>
              <a:ext cx="560571" cy="32621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946B68A5-6EDB-4377-82AE-749BAF83E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67" b="43200" l="54792" r="96326">
                          <a14:foregroundMark x1="88179" y1="43200" x2="88179" y2="43200"/>
                          <a14:foregroundMark x1="54952" y1="9600" x2="61342" y2="9333"/>
                          <a14:foregroundMark x1="90895" y1="10133" x2="96326" y2="10133"/>
                          <a14:foregroundMark x1="89617" y1="10400" x2="90895" y2="10667"/>
                        </a14:backgroundRemoval>
                      </a14:imgEffect>
                    </a14:imgLayer>
                  </a14:imgProps>
                </a:ext>
              </a:extLst>
            </a:blip>
            <a:srcRect l="51664" b="53045"/>
            <a:stretch/>
          </p:blipFill>
          <p:spPr>
            <a:xfrm>
              <a:off x="11780787" y="3445352"/>
              <a:ext cx="560571" cy="32621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A97D2B4-2B50-9E01-87AA-17CA9BF9C64C}"/>
              </a:ext>
            </a:extLst>
          </p:cNvPr>
          <p:cNvSpPr/>
          <p:nvPr/>
        </p:nvSpPr>
        <p:spPr>
          <a:xfrm>
            <a:off x="5599564" y="5075033"/>
            <a:ext cx="2325550" cy="41034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Diterapkan</a:t>
            </a:r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per Masa </a:t>
            </a:r>
            <a:r>
              <a:rPr lang="en-US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Pajak</a:t>
            </a:r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atau</a:t>
            </a:r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pada </a:t>
            </a:r>
            <a:r>
              <a:rPr lang="en-US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saat</a:t>
            </a:r>
            <a:r>
              <a:rPr lang="en-US" sz="1200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terutang</a:t>
            </a:r>
            <a:endParaRPr lang="en-US" sz="12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C5BF08-60D0-1816-1787-627F2A2B57ED}"/>
              </a:ext>
            </a:extLst>
          </p:cNvPr>
          <p:cNvSpPr/>
          <p:nvPr/>
        </p:nvSpPr>
        <p:spPr>
          <a:xfrm>
            <a:off x="8708638" y="4982709"/>
            <a:ext cx="2635843" cy="539248"/>
          </a:xfrm>
          <a:prstGeom prst="round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 </a:t>
            </a:r>
            <a:r>
              <a:rPr lang="sv-SE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</a:t>
            </a: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h. </a:t>
            </a:r>
            <a:r>
              <a:rPr lang="en-US" sz="1200" b="1" dirty="0" err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Bruto</a:t>
            </a: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d-ID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x Tarif </a:t>
            </a:r>
            <a:r>
              <a:rPr lang="en-US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Ps. </a:t>
            </a:r>
            <a:r>
              <a:rPr lang="id-ID" sz="1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17</a:t>
            </a:r>
            <a:endParaRPr lang="sv-SE" sz="12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834752F-B1E4-B137-1A66-EF52D67713FA}"/>
              </a:ext>
            </a:extLst>
          </p:cNvPr>
          <p:cNvCxnSpPr>
            <a:cxnSpLocks/>
          </p:cNvCxnSpPr>
          <p:nvPr/>
        </p:nvCxnSpPr>
        <p:spPr>
          <a:xfrm>
            <a:off x="7925114" y="5250000"/>
            <a:ext cx="783524" cy="233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5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1A52BD-CF29-4AF0-8A80-1EB485B3B4F2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28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4920F0-ADC2-408E-B4DD-E3FFC81FAFE9}"/>
              </a:ext>
            </a:extLst>
          </p:cNvPr>
          <p:cNvSpPr/>
          <p:nvPr/>
        </p:nvSpPr>
        <p:spPr>
          <a:xfrm>
            <a:off x="11691565" y="512763"/>
            <a:ext cx="952555" cy="50323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16EA8-6E57-413A-B1EC-0BEE6513EA9B}"/>
              </a:ext>
            </a:extLst>
          </p:cNvPr>
          <p:cNvSpPr txBox="1"/>
          <p:nvPr/>
        </p:nvSpPr>
        <p:spPr>
          <a:xfrm>
            <a:off x="11676063" y="579715"/>
            <a:ext cx="51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6D97590-762A-4195-94D7-B2FB2727B4AE}" type="slidenum">
              <a:rPr lang="en-US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15</a:t>
            </a:fld>
            <a:endParaRPr lang="en-ID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D79E8C-A2C4-4745-B04F-0EA89B495B4C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692325-11FB-4D43-959F-E26709268FC5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EE6F71-E5B1-43D8-BDEF-7715D298F96E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F008D5-27E8-46B5-8CD7-E953E7C20706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DIN Medium" panose="02020500000000000000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3EA779-5463-79A1-1A89-1E6F6132C82F}"/>
              </a:ext>
            </a:extLst>
          </p:cNvPr>
          <p:cNvGrpSpPr/>
          <p:nvPr/>
        </p:nvGrpSpPr>
        <p:grpSpPr>
          <a:xfrm>
            <a:off x="-150715" y="379302"/>
            <a:ext cx="10075836" cy="546254"/>
            <a:chOff x="-150715" y="314907"/>
            <a:chExt cx="10075836" cy="546254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24A521C0-3B12-6E85-418A-2F4B8F0308DB}"/>
                </a:ext>
              </a:extLst>
            </p:cNvPr>
            <p:cNvSpPr txBox="1">
              <a:spLocks/>
            </p:cNvSpPr>
            <p:nvPr/>
          </p:nvSpPr>
          <p:spPr>
            <a:xfrm>
              <a:off x="-150715" y="314908"/>
              <a:ext cx="495502" cy="546253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C509AFB6-0A7B-1021-D2FD-92CFA49C68E1}"/>
                </a:ext>
              </a:extLst>
            </p:cNvPr>
            <p:cNvSpPr txBox="1">
              <a:spLocks/>
            </p:cNvSpPr>
            <p:nvPr/>
          </p:nvSpPr>
          <p:spPr>
            <a:xfrm>
              <a:off x="336441" y="314907"/>
              <a:ext cx="9588680" cy="53592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>
                  <a:solidFill>
                    <a:srgbClr val="1B2852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itchFamily="34" charset="0"/>
                </a:rPr>
                <a:t>TARIF PEMOTONGAN PAJAK PENGHASILAN PASAL 21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D4AF51-0A83-4DD5-8C16-8D7ABB8240AA}"/>
              </a:ext>
            </a:extLst>
          </p:cNvPr>
          <p:cNvGrpSpPr/>
          <p:nvPr/>
        </p:nvGrpSpPr>
        <p:grpSpPr>
          <a:xfrm>
            <a:off x="5251955" y="1016000"/>
            <a:ext cx="6239864" cy="5159758"/>
            <a:chOff x="336441" y="1290043"/>
            <a:chExt cx="6239864" cy="5269186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632C5AB-4770-4A38-B0C6-2AFE8A487CF8}"/>
                </a:ext>
              </a:extLst>
            </p:cNvPr>
            <p:cNvGrpSpPr/>
            <p:nvPr/>
          </p:nvGrpSpPr>
          <p:grpSpPr>
            <a:xfrm>
              <a:off x="336441" y="1290043"/>
              <a:ext cx="3321159" cy="860271"/>
              <a:chOff x="2872737" y="1819029"/>
              <a:chExt cx="1762700" cy="482969"/>
            </a:xfrm>
          </p:grpSpPr>
          <p:sp>
            <p:nvSpPr>
              <p:cNvPr id="29" name="Google Shape;189;p36">
                <a:extLst>
                  <a:ext uri="{FF2B5EF4-FFF2-40B4-BE49-F238E27FC236}">
                    <a16:creationId xmlns:a16="http://schemas.microsoft.com/office/drawing/2014/main" id="{20C34B54-C7E4-4290-A3D1-E18CC37C94A3}"/>
                  </a:ext>
                </a:extLst>
              </p:cNvPr>
              <p:cNvSpPr/>
              <p:nvPr/>
            </p:nvSpPr>
            <p:spPr>
              <a:xfrm>
                <a:off x="2979036" y="1914578"/>
                <a:ext cx="1656401" cy="3604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endParaRPr>
              </a:p>
            </p:txBody>
          </p:sp>
          <p:sp>
            <p:nvSpPr>
              <p:cNvPr id="30" name="Google Shape;190;p36">
                <a:extLst>
                  <a:ext uri="{FF2B5EF4-FFF2-40B4-BE49-F238E27FC236}">
                    <a16:creationId xmlns:a16="http://schemas.microsoft.com/office/drawing/2014/main" id="{21B4344B-6D04-4F19-A29B-A0483CC95619}"/>
                  </a:ext>
                </a:extLst>
              </p:cNvPr>
              <p:cNvSpPr/>
              <p:nvPr/>
            </p:nvSpPr>
            <p:spPr>
              <a:xfrm>
                <a:off x="3133544" y="1965287"/>
                <a:ext cx="1421008" cy="3367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lvl="0" algn="just"/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Tarif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Efektif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Bulanan</a:t>
                </a: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1" name="Google Shape;204;p36">
                <a:extLst>
                  <a:ext uri="{FF2B5EF4-FFF2-40B4-BE49-F238E27FC236}">
                    <a16:creationId xmlns:a16="http://schemas.microsoft.com/office/drawing/2014/main" id="{607F752A-B9A8-471B-A2C4-70C48DED0CAA}"/>
                  </a:ext>
                </a:extLst>
              </p:cNvPr>
              <p:cNvSpPr/>
              <p:nvPr/>
            </p:nvSpPr>
            <p:spPr>
              <a:xfrm>
                <a:off x="2872737" y="1819029"/>
                <a:ext cx="236920" cy="249953"/>
              </a:xfrm>
              <a:prstGeom prst="ellipse">
                <a:avLst/>
              </a:prstGeom>
              <a:solidFill>
                <a:srgbClr val="EEB921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chemeClr val="lt1"/>
                    </a:solidFill>
                    <a:latin typeface="Segoe UI" panose="020B0502040204020203" pitchFamily="34" charset="0"/>
                    <a:ea typeface="Calibri"/>
                    <a:cs typeface="Segoe UI" panose="020B0502040204020203" pitchFamily="34" charset="0"/>
                    <a:sym typeface="Calibri"/>
                  </a:rPr>
                  <a:t>2</a:t>
                </a:r>
                <a:endParaRPr sz="1200" b="1" dirty="0">
                  <a:solidFill>
                    <a:schemeClr val="lt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endParaRPr>
              </a:p>
            </p:txBody>
          </p:sp>
        </p:grpSp>
        <p:sp>
          <p:nvSpPr>
            <p:cNvPr id="17" name="Google Shape;638;p14">
              <a:extLst>
                <a:ext uri="{FF2B5EF4-FFF2-40B4-BE49-F238E27FC236}">
                  <a16:creationId xmlns:a16="http://schemas.microsoft.com/office/drawing/2014/main" id="{248493EE-5040-465A-AF8E-C4A17357AC7A}"/>
                </a:ext>
              </a:extLst>
            </p:cNvPr>
            <p:cNvSpPr/>
            <p:nvPr/>
          </p:nvSpPr>
          <p:spPr>
            <a:xfrm>
              <a:off x="555772" y="2343013"/>
              <a:ext cx="5749778" cy="375809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TER A</a:t>
              </a:r>
              <a:r>
                <a:rPr lang="en-US" sz="1600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 = PTKP : TK/0 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(54 </a:t>
              </a:r>
              <a:r>
                <a:rPr lang="en-US" sz="1600" b="1" dirty="0" err="1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r>
                <a:rPr lang="en-US" sz="1600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; TK/1 &amp; K/0 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(58,5 </a:t>
              </a:r>
              <a:r>
                <a:rPr lang="en-US" sz="1600" b="1" dirty="0" err="1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endParaRPr sz="1600" b="1" dirty="0">
                <a:solidFill>
                  <a:schemeClr val="dk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endParaRPr>
            </a:p>
          </p:txBody>
        </p:sp>
        <p:sp>
          <p:nvSpPr>
            <p:cNvPr id="18" name="Google Shape;639;p14">
              <a:extLst>
                <a:ext uri="{FF2B5EF4-FFF2-40B4-BE49-F238E27FC236}">
                  <a16:creationId xmlns:a16="http://schemas.microsoft.com/office/drawing/2014/main" id="{28790711-43DA-4003-86B6-9BE90ABD2CA2}"/>
                </a:ext>
              </a:extLst>
            </p:cNvPr>
            <p:cNvSpPr/>
            <p:nvPr/>
          </p:nvSpPr>
          <p:spPr>
            <a:xfrm>
              <a:off x="547022" y="2938108"/>
              <a:ext cx="5758528" cy="375809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TER B </a:t>
              </a:r>
              <a:r>
                <a:rPr lang="en-US" sz="1600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= PTKP : TK/2 &amp; K/1 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(63 </a:t>
              </a:r>
              <a:r>
                <a:rPr lang="en-US" sz="1600" b="1" dirty="0" err="1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r>
                <a:rPr lang="en-US" sz="1600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; TK/3 &amp; K/2 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(67,5 </a:t>
              </a:r>
              <a:r>
                <a:rPr lang="en-US" sz="1600" b="1" dirty="0" err="1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endParaRPr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Google Shape;640;p14">
              <a:extLst>
                <a:ext uri="{FF2B5EF4-FFF2-40B4-BE49-F238E27FC236}">
                  <a16:creationId xmlns:a16="http://schemas.microsoft.com/office/drawing/2014/main" id="{200CCBAB-81F9-4444-9FED-3D6419DB159E}"/>
                </a:ext>
              </a:extLst>
            </p:cNvPr>
            <p:cNvSpPr/>
            <p:nvPr/>
          </p:nvSpPr>
          <p:spPr>
            <a:xfrm>
              <a:off x="548713" y="3509877"/>
              <a:ext cx="5756837" cy="375809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TER C = </a:t>
              </a:r>
              <a:r>
                <a:rPr lang="en-US" sz="1600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PTKP : K/3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 (72 </a:t>
              </a:r>
              <a:r>
                <a:rPr lang="en-US" sz="1600" b="1" dirty="0" err="1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1600" b="1" dirty="0">
                  <a:solidFill>
                    <a:schemeClr val="dk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endParaRPr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F14F871-D484-4D5F-B68C-9F282AF66420}"/>
                </a:ext>
              </a:extLst>
            </p:cNvPr>
            <p:cNvGrpSpPr/>
            <p:nvPr/>
          </p:nvGrpSpPr>
          <p:grpSpPr>
            <a:xfrm>
              <a:off x="336441" y="4146605"/>
              <a:ext cx="3321159" cy="860271"/>
              <a:chOff x="2872737" y="1819029"/>
              <a:chExt cx="1762700" cy="482969"/>
            </a:xfrm>
          </p:grpSpPr>
          <p:sp>
            <p:nvSpPr>
              <p:cNvPr id="21" name="Google Shape;189;p36">
                <a:extLst>
                  <a:ext uri="{FF2B5EF4-FFF2-40B4-BE49-F238E27FC236}">
                    <a16:creationId xmlns:a16="http://schemas.microsoft.com/office/drawing/2014/main" id="{0E9CB1F1-DB76-44DC-93D0-9D6F6F245130}"/>
                  </a:ext>
                </a:extLst>
              </p:cNvPr>
              <p:cNvSpPr/>
              <p:nvPr/>
            </p:nvSpPr>
            <p:spPr>
              <a:xfrm>
                <a:off x="2979036" y="1914578"/>
                <a:ext cx="1656401" cy="36040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solidFill>
                  <a:srgbClr val="FFC000"/>
                </a:solidFill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endParaRPr>
              </a:p>
            </p:txBody>
          </p:sp>
          <p:sp>
            <p:nvSpPr>
              <p:cNvPr id="22" name="Google Shape;190;p36">
                <a:extLst>
                  <a:ext uri="{FF2B5EF4-FFF2-40B4-BE49-F238E27FC236}">
                    <a16:creationId xmlns:a16="http://schemas.microsoft.com/office/drawing/2014/main" id="{E585675D-7A73-4550-94A1-6256551CAF38}"/>
                  </a:ext>
                </a:extLst>
              </p:cNvPr>
              <p:cNvSpPr/>
              <p:nvPr/>
            </p:nvSpPr>
            <p:spPr>
              <a:xfrm>
                <a:off x="3133544" y="1965287"/>
                <a:ext cx="1421008" cy="3367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lvl="0" algn="just"/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Tarif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Efektif</a:t>
                </a:r>
                <a:r>
                  <a:rPr lang="en-US" sz="2000" b="1" dirty="0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000" b="1" dirty="0" err="1">
                    <a:solidFill>
                      <a:srgbClr val="00206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Harian</a:t>
                </a:r>
                <a:endParaRPr lang="en-US" sz="2000" dirty="0">
                  <a:solidFill>
                    <a:srgbClr val="00206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3" name="Google Shape;204;p36">
                <a:extLst>
                  <a:ext uri="{FF2B5EF4-FFF2-40B4-BE49-F238E27FC236}">
                    <a16:creationId xmlns:a16="http://schemas.microsoft.com/office/drawing/2014/main" id="{B27A8953-FB39-47AF-A00A-C7BA63BBE434}"/>
                  </a:ext>
                </a:extLst>
              </p:cNvPr>
              <p:cNvSpPr/>
              <p:nvPr/>
            </p:nvSpPr>
            <p:spPr>
              <a:xfrm>
                <a:off x="2872737" y="1819029"/>
                <a:ext cx="236920" cy="249953"/>
              </a:xfrm>
              <a:prstGeom prst="ellipse">
                <a:avLst/>
              </a:prstGeom>
              <a:solidFill>
                <a:srgbClr val="EEB921"/>
              </a:solidFill>
              <a:ln w="2857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8575" tIns="34275" rIns="68575" bIns="34275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b="1" dirty="0">
                    <a:solidFill>
                      <a:schemeClr val="lt1"/>
                    </a:solidFill>
                    <a:latin typeface="Segoe UI" panose="020B0502040204020203" pitchFamily="34" charset="0"/>
                    <a:ea typeface="Calibri"/>
                    <a:cs typeface="Segoe UI" panose="020B0502040204020203" pitchFamily="34" charset="0"/>
                    <a:sym typeface="Calibri"/>
                  </a:rPr>
                  <a:t>3</a:t>
                </a:r>
                <a:endParaRPr sz="1200" b="1" dirty="0">
                  <a:solidFill>
                    <a:schemeClr val="lt1"/>
                  </a:solidFill>
                  <a:latin typeface="Segoe UI" panose="020B0502040204020203" pitchFamily="34" charset="0"/>
                  <a:ea typeface="Calibri"/>
                  <a:cs typeface="Segoe UI" panose="020B0502040204020203" pitchFamily="34" charset="0"/>
                  <a:sym typeface="Calibri"/>
                </a:endParaRPr>
              </a:p>
            </p:txBody>
          </p:sp>
        </p:grpSp>
        <p:graphicFrame>
          <p:nvGraphicFramePr>
            <p:cNvPr id="24" name="Google Shape;708;p18">
              <a:extLst>
                <a:ext uri="{FF2B5EF4-FFF2-40B4-BE49-F238E27FC236}">
                  <a16:creationId xmlns:a16="http://schemas.microsoft.com/office/drawing/2014/main" id="{D0D94650-F208-4842-9B48-E7388844D6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60944311"/>
                </p:ext>
              </p:extLst>
            </p:nvPr>
          </p:nvGraphicFramePr>
          <p:xfrm>
            <a:off x="558155" y="5049074"/>
            <a:ext cx="6018150" cy="1510155"/>
          </p:xfrm>
          <a:graphic>
            <a:graphicData uri="http://schemas.openxmlformats.org/drawingml/2006/table">
              <a:tbl>
                <a:tblPr firstRow="1" firstCol="1" bandRow="1">
                  <a:noFill/>
                </a:tblPr>
                <a:tblGrid>
                  <a:gridCol w="297545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04270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61350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dirty="0" err="1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Penghasilan</a:t>
                        </a:r>
                        <a:r>
                          <a:rPr lang="en-US" sz="1600" b="1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 </a:t>
                        </a:r>
                        <a:r>
                          <a:rPr lang="en-US" sz="1600" b="1" dirty="0" err="1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Bruto</a:t>
                        </a:r>
                        <a:r>
                          <a:rPr lang="en-US" sz="1600" b="1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 </a:t>
                        </a:r>
                        <a:r>
                          <a:rPr lang="en-US" sz="1600" b="1" dirty="0" err="1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Harian</a:t>
                        </a:r>
                        <a:endParaRPr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Quattrocento Sans"/>
                          <a:cs typeface="Segoe UI" panose="020B0502040204020203" pitchFamily="34" charset="0"/>
                          <a:sym typeface="Quattrocento Sans"/>
                        </a:endParaRPr>
                      </a:p>
                    </a:txBody>
                    <a:tcPr marL="68575" marR="68575" marT="0" marB="0">
                      <a:lnR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solidFill>
                        <a:srgbClr val="FFC00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1" dirty="0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TER </a:t>
                        </a:r>
                        <a:r>
                          <a:rPr lang="en-US" sz="1600" b="1" dirty="0" err="1">
                            <a:solidFill>
                              <a:schemeClr val="tx1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Harian</a:t>
                        </a:r>
                        <a:endParaRPr sz="1600" b="1" dirty="0">
                          <a:solidFill>
                            <a:schemeClr val="tx1"/>
                          </a:solidFill>
                          <a:latin typeface="Segoe UI" panose="020B0502040204020203" pitchFamily="34" charset="0"/>
                          <a:ea typeface="Quattrocento Sans"/>
                          <a:cs typeface="Segoe UI" panose="020B0502040204020203" pitchFamily="34" charset="0"/>
                          <a:sym typeface="Quattrocento Sans"/>
                        </a:endParaRPr>
                      </a:p>
                    </a:txBody>
                    <a:tcPr marL="68575" marR="68575" marT="0" marB="0">
                      <a:lnL w="12700" cap="flat" cmpd="sng" algn="ctr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solidFill>
                        <a:srgbClr val="FFC00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31325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0" dirty="0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&lt;= Rp450ribu</a:t>
                        </a:r>
                        <a:endParaRPr sz="16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Quattrocento Sans"/>
                          <a:cs typeface="Segoe UI" panose="020B0502040204020203" pitchFamily="34" charset="0"/>
                          <a:sym typeface="Quattrocento Sans"/>
                        </a:endParaRPr>
                      </a:p>
                    </a:txBody>
                    <a:tcPr marL="68575" marR="685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0" dirty="0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0% x Ph </a:t>
                        </a:r>
                        <a:r>
                          <a:rPr lang="en-US" sz="1600" b="0" dirty="0" err="1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Bruto</a:t>
                        </a:r>
                        <a:r>
                          <a:rPr lang="en-US" sz="1600" b="0" dirty="0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 </a:t>
                        </a:r>
                        <a:r>
                          <a:rPr lang="en-US" sz="1600" b="0" dirty="0" err="1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Harian</a:t>
                        </a:r>
                        <a:endParaRPr sz="16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ea typeface="Quattrocento Sans"/>
                          <a:cs typeface="Segoe UI" panose="020B0502040204020203" pitchFamily="34" charset="0"/>
                          <a:sym typeface="Quattrocento Sans"/>
                        </a:endParaRPr>
                      </a:p>
                    </a:txBody>
                    <a:tcPr marL="68575" marR="68575" marT="0" marB="0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23325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Font typeface="Wingdings" panose="05000000000000000000" pitchFamily="2" charset="2"/>
                          <a:buNone/>
                        </a:pPr>
                        <a:r>
                          <a:rPr lang="en-US" sz="1600" b="0" dirty="0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&gt; Rp450ribu – Rp2,5 </a:t>
                        </a:r>
                        <a:r>
                          <a:rPr lang="en-US" sz="1600" b="0" dirty="0" err="1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juta</a:t>
                        </a:r>
                        <a:endParaRPr lang="en-US" sz="16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endParaRPr>
                      </a:p>
                      <a:p>
                        <a:pPr marL="0" marR="0" lvl="0" indent="0" algn="l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 typeface="Wingdings" panose="05000000000000000000" pitchFamily="2" charset="2"/>
                          <a:buNone/>
                          <a:tabLst/>
                          <a:defRPr/>
                        </a:pPr>
                        <a:r>
                          <a:rPr lang="en-ID" sz="1600" b="0" dirty="0">
                            <a:solidFill>
                              <a:srgbClr val="060F31"/>
                            </a:solidFill>
                            <a:latin typeface="Segoe UI" panose="020B0502040204020203" pitchFamily="34" charset="0"/>
                            <a:ea typeface="Quattrocento Sans"/>
                            <a:cs typeface="Segoe UI" panose="020B0502040204020203" pitchFamily="34" charset="0"/>
                            <a:sym typeface="Quattrocento Sans"/>
                          </a:rPr>
                          <a:t>   </a:t>
                        </a:r>
                        <a:r>
                          <a:rPr lang="en-ID" sz="1600" b="0" dirty="0" err="1">
                            <a:solidFill>
                              <a:srgbClr val="060F31"/>
                            </a:solidFill>
                            <a:latin typeface="Segoe UI" panose="020B0502040204020203" pitchFamily="34" charset="0"/>
                            <a:ea typeface="Quattrocento Sans"/>
                            <a:cs typeface="Segoe UI" panose="020B0502040204020203" pitchFamily="34" charset="0"/>
                            <a:sym typeface="Quattrocento Sans"/>
                          </a:rPr>
                          <a:t>Lebih</a:t>
                        </a:r>
                        <a:r>
                          <a:rPr lang="en-ID" sz="1600" b="0" dirty="0">
                            <a:solidFill>
                              <a:srgbClr val="060F31"/>
                            </a:solidFill>
                            <a:latin typeface="Segoe UI" panose="020B0502040204020203" pitchFamily="34" charset="0"/>
                            <a:ea typeface="Quattrocento Sans"/>
                            <a:cs typeface="Segoe UI" panose="020B0502040204020203" pitchFamily="34" charset="0"/>
                            <a:sym typeface="Quattrocento Sans"/>
                          </a:rPr>
                          <a:t> </a:t>
                        </a:r>
                        <a:r>
                          <a:rPr lang="en-ID" sz="1600" b="0" dirty="0" err="1">
                            <a:solidFill>
                              <a:srgbClr val="060F31"/>
                            </a:solidFill>
                            <a:latin typeface="Segoe UI" panose="020B0502040204020203" pitchFamily="34" charset="0"/>
                            <a:ea typeface="Quattrocento Sans"/>
                            <a:cs typeface="Segoe UI" panose="020B0502040204020203" pitchFamily="34" charset="0"/>
                            <a:sym typeface="Quattrocento Sans"/>
                          </a:rPr>
                          <a:t>dari</a:t>
                        </a:r>
                        <a:r>
                          <a:rPr lang="en-ID" sz="1600" b="0" dirty="0">
                            <a:solidFill>
                              <a:srgbClr val="060F31"/>
                            </a:solidFill>
                            <a:latin typeface="Segoe UI" panose="020B0502040204020203" pitchFamily="34" charset="0"/>
                            <a:ea typeface="Quattrocento Sans"/>
                            <a:cs typeface="Segoe UI" panose="020B0502040204020203" pitchFamily="34" charset="0"/>
                            <a:sym typeface="Quattrocento Sans"/>
                          </a:rPr>
                          <a:t> Rp2.500.000/</a:t>
                        </a:r>
                        <a:r>
                          <a:rPr lang="en-ID" sz="1600" b="0" dirty="0" err="1">
                            <a:solidFill>
                              <a:srgbClr val="060F31"/>
                            </a:solidFill>
                            <a:latin typeface="Segoe UI" panose="020B0502040204020203" pitchFamily="34" charset="0"/>
                            <a:ea typeface="Quattrocento Sans"/>
                            <a:cs typeface="Segoe UI" panose="020B0502040204020203" pitchFamily="34" charset="0"/>
                            <a:sym typeface="Quattrocento Sans"/>
                          </a:rPr>
                          <a:t>hari</a:t>
                        </a:r>
                        <a:endParaRPr lang="en-ID" sz="1600" b="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ea typeface="Quattrocento Sans"/>
                          <a:cs typeface="Segoe UI" panose="020B0502040204020203" pitchFamily="34" charset="0"/>
                          <a:sym typeface="Quattrocento Sans"/>
                        </a:endParaRPr>
                      </a:p>
                    </a:txBody>
                    <a:tcPr marL="68575" marR="68575" marT="0" marB="0"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600" b="0" dirty="0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0,5% x Ph </a:t>
                        </a:r>
                        <a:r>
                          <a:rPr lang="en-US" sz="1600" b="0" dirty="0" err="1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Bruto</a:t>
                        </a:r>
                        <a:r>
                          <a:rPr lang="en-US" sz="1600" b="0" dirty="0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 </a:t>
                        </a:r>
                        <a:r>
                          <a:rPr lang="en-US" sz="1600" b="0" dirty="0" err="1">
                            <a:solidFill>
                              <a:srgbClr val="002060"/>
                            </a:solidFill>
                            <a:latin typeface="Segoe UI" panose="020B0502040204020203" pitchFamily="34" charset="0"/>
                            <a:cs typeface="Segoe UI" panose="020B0502040204020203" pitchFamily="34" charset="0"/>
                          </a:rPr>
                          <a:t>Harian</a:t>
                        </a:r>
                        <a:endParaRPr lang="en-US" sz="1600" b="0" dirty="0">
                          <a:solidFill>
                            <a:srgbClr val="002060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endParaRP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5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sv-SE" sz="1600" b="0" dirty="0">
                            <a:solidFill>
                              <a:srgbClr val="060F31"/>
                            </a:solidFill>
                            <a:latin typeface="Segoe UI" panose="020B0502040204020203" pitchFamily="34" charset="0"/>
                            <a:ea typeface="Quattrocento Sans"/>
                            <a:cs typeface="Segoe UI" panose="020B0502040204020203" pitchFamily="34" charset="0"/>
                            <a:sym typeface="Quattrocento Sans"/>
                          </a:rPr>
                          <a:t>Tarif Psl 17 x 50% x Ph Bruto</a:t>
                        </a:r>
                      </a:p>
                    </a:txBody>
                    <a:tcPr marL="68575" marR="68575" marT="0" marB="0"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4029DEC-75CC-4D05-B693-7653B5A61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02" y="1908493"/>
            <a:ext cx="3590430" cy="359043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60317E-DF4D-43E7-BFDE-6163CBDEBE0F}"/>
              </a:ext>
            </a:extLst>
          </p:cNvPr>
          <p:cNvCxnSpPr/>
          <p:nvPr/>
        </p:nvCxnSpPr>
        <p:spPr>
          <a:xfrm>
            <a:off x="5471286" y="5901267"/>
            <a:ext cx="60603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6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3483"/>
            <a:ext cx="7294245" cy="546100"/>
            <a:chOff x="0" y="443483"/>
            <a:chExt cx="7294245" cy="546100"/>
          </a:xfrm>
        </p:grpSpPr>
        <p:sp>
          <p:nvSpPr>
            <p:cNvPr id="3" name="object 3"/>
            <p:cNvSpPr/>
            <p:nvPr/>
          </p:nvSpPr>
          <p:spPr>
            <a:xfrm>
              <a:off x="0" y="443483"/>
              <a:ext cx="528955" cy="546100"/>
            </a:xfrm>
            <a:custGeom>
              <a:avLst/>
              <a:gdLst/>
              <a:ahLst/>
              <a:cxnLst/>
              <a:rect l="l" t="t" r="r" b="b"/>
              <a:pathLst>
                <a:path w="528955" h="546100">
                  <a:moveTo>
                    <a:pt x="528828" y="0"/>
                  </a:moveTo>
                  <a:lnTo>
                    <a:pt x="0" y="0"/>
                  </a:lnTo>
                  <a:lnTo>
                    <a:pt x="0" y="545591"/>
                  </a:lnTo>
                  <a:lnTo>
                    <a:pt x="528828" y="545591"/>
                  </a:lnTo>
                  <a:lnTo>
                    <a:pt x="52882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8827" y="443483"/>
              <a:ext cx="6765290" cy="536575"/>
            </a:xfrm>
            <a:custGeom>
              <a:avLst/>
              <a:gdLst/>
              <a:ahLst/>
              <a:cxnLst/>
              <a:rect l="l" t="t" r="r" b="b"/>
              <a:pathLst>
                <a:path w="6765290" h="536575">
                  <a:moveTo>
                    <a:pt x="6765035" y="0"/>
                  </a:moveTo>
                  <a:lnTo>
                    <a:pt x="0" y="0"/>
                  </a:lnTo>
                  <a:lnTo>
                    <a:pt x="0" y="536448"/>
                  </a:lnTo>
                  <a:lnTo>
                    <a:pt x="6765035" y="536448"/>
                  </a:lnTo>
                  <a:lnTo>
                    <a:pt x="676503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79805" y="386333"/>
            <a:ext cx="6614312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solidFill>
                  <a:schemeClr val="bg1"/>
                </a:solidFill>
              </a:rPr>
              <a:t>CONTOH</a:t>
            </a:r>
            <a:r>
              <a:rPr sz="2000" b="1" spc="-114" dirty="0">
                <a:solidFill>
                  <a:schemeClr val="bg1"/>
                </a:solidFill>
              </a:rPr>
              <a:t> </a:t>
            </a:r>
            <a:r>
              <a:rPr sz="2000" b="1" spc="-10" dirty="0">
                <a:solidFill>
                  <a:schemeClr val="bg1"/>
                </a:solidFill>
              </a:rPr>
              <a:t>PENERAPAN</a:t>
            </a:r>
            <a:r>
              <a:rPr sz="2000" b="1" spc="-110" dirty="0">
                <a:solidFill>
                  <a:schemeClr val="bg1"/>
                </a:solidFill>
              </a:rPr>
              <a:t> </a:t>
            </a:r>
            <a:r>
              <a:rPr sz="2000" b="1" dirty="0">
                <a:solidFill>
                  <a:schemeClr val="bg1"/>
                </a:solidFill>
              </a:rPr>
              <a:t>KETENTUAN</a:t>
            </a:r>
            <a:r>
              <a:rPr sz="2000" b="1" spc="-100" dirty="0">
                <a:solidFill>
                  <a:schemeClr val="bg1"/>
                </a:solidFill>
              </a:rPr>
              <a:t> </a:t>
            </a:r>
            <a:r>
              <a:rPr sz="2000" b="1" dirty="0">
                <a:solidFill>
                  <a:schemeClr val="bg1"/>
                </a:solidFill>
              </a:rPr>
              <a:t>PP-</a:t>
            </a:r>
            <a:r>
              <a:rPr sz="2000" b="1" spc="-10" dirty="0">
                <a:solidFill>
                  <a:schemeClr val="bg1"/>
                </a:solidFill>
              </a:rPr>
              <a:t>58/2023</a:t>
            </a:r>
            <a:endParaRPr sz="2000" b="1" dirty="0">
              <a:solidFill>
                <a:schemeClr val="bg1"/>
              </a:solidFill>
            </a:endParaRPr>
          </a:p>
          <a:p>
            <a:pPr algn="r">
              <a:lnSpc>
                <a:spcPts val="2280"/>
              </a:lnSpc>
            </a:pPr>
            <a:r>
              <a:rPr sz="2000" b="1" dirty="0">
                <a:solidFill>
                  <a:schemeClr val="bg1"/>
                </a:solidFill>
              </a:rPr>
              <a:t>DIBANDINGKAN</a:t>
            </a:r>
            <a:r>
              <a:rPr sz="2000" b="1" spc="-55" dirty="0">
                <a:solidFill>
                  <a:schemeClr val="bg1"/>
                </a:solidFill>
              </a:rPr>
              <a:t> </a:t>
            </a:r>
            <a:r>
              <a:rPr sz="2000" b="1" dirty="0">
                <a:solidFill>
                  <a:schemeClr val="bg1"/>
                </a:solidFill>
              </a:rPr>
              <a:t>DENGAN</a:t>
            </a:r>
            <a:r>
              <a:rPr sz="2000" b="1" spc="-40" dirty="0">
                <a:solidFill>
                  <a:schemeClr val="bg1"/>
                </a:solidFill>
              </a:rPr>
              <a:t> </a:t>
            </a:r>
            <a:r>
              <a:rPr sz="2000" b="1" dirty="0">
                <a:solidFill>
                  <a:schemeClr val="bg1"/>
                </a:solidFill>
              </a:rPr>
              <a:t>KETENTUAN</a:t>
            </a:r>
            <a:r>
              <a:rPr sz="2000" b="1" spc="-40" dirty="0">
                <a:solidFill>
                  <a:schemeClr val="bg1"/>
                </a:solidFill>
              </a:rPr>
              <a:t> </a:t>
            </a:r>
            <a:r>
              <a:rPr sz="2000" b="1" spc="-10" dirty="0">
                <a:solidFill>
                  <a:schemeClr val="bg1"/>
                </a:solidFill>
              </a:rPr>
              <a:t>SEBELUMNYA</a:t>
            </a:r>
            <a:endParaRPr sz="2000" b="1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1242060"/>
            <a:ext cx="11555095" cy="1087120"/>
          </a:xfrm>
          <a:custGeom>
            <a:avLst/>
            <a:gdLst/>
            <a:ahLst/>
            <a:cxnLst/>
            <a:rect l="l" t="t" r="r" b="b"/>
            <a:pathLst>
              <a:path w="11555095" h="1087120">
                <a:moveTo>
                  <a:pt x="11373866" y="0"/>
                </a:moveTo>
                <a:lnTo>
                  <a:pt x="181114" y="0"/>
                </a:lnTo>
                <a:lnTo>
                  <a:pt x="132967" y="6465"/>
                </a:lnTo>
                <a:lnTo>
                  <a:pt x="89703" y="24713"/>
                </a:lnTo>
                <a:lnTo>
                  <a:pt x="53047" y="53022"/>
                </a:lnTo>
                <a:lnTo>
                  <a:pt x="24727" y="89671"/>
                </a:lnTo>
                <a:lnTo>
                  <a:pt x="6469" y="132938"/>
                </a:lnTo>
                <a:lnTo>
                  <a:pt x="0" y="181101"/>
                </a:lnTo>
                <a:lnTo>
                  <a:pt x="0" y="905510"/>
                </a:lnTo>
                <a:lnTo>
                  <a:pt x="6469" y="953673"/>
                </a:lnTo>
                <a:lnTo>
                  <a:pt x="24727" y="996940"/>
                </a:lnTo>
                <a:lnTo>
                  <a:pt x="53047" y="1033589"/>
                </a:lnTo>
                <a:lnTo>
                  <a:pt x="89703" y="1061898"/>
                </a:lnTo>
                <a:lnTo>
                  <a:pt x="132967" y="1080146"/>
                </a:lnTo>
                <a:lnTo>
                  <a:pt x="181114" y="1086612"/>
                </a:lnTo>
                <a:lnTo>
                  <a:pt x="11373866" y="1086612"/>
                </a:lnTo>
                <a:lnTo>
                  <a:pt x="11422029" y="1080146"/>
                </a:lnTo>
                <a:lnTo>
                  <a:pt x="11465296" y="1061898"/>
                </a:lnTo>
                <a:lnTo>
                  <a:pt x="11501945" y="1033589"/>
                </a:lnTo>
                <a:lnTo>
                  <a:pt x="11530254" y="996940"/>
                </a:lnTo>
                <a:lnTo>
                  <a:pt x="11548502" y="953673"/>
                </a:lnTo>
                <a:lnTo>
                  <a:pt x="11554968" y="905510"/>
                </a:lnTo>
                <a:lnTo>
                  <a:pt x="11554968" y="181101"/>
                </a:lnTo>
                <a:lnTo>
                  <a:pt x="11548502" y="132938"/>
                </a:lnTo>
                <a:lnTo>
                  <a:pt x="11530254" y="89671"/>
                </a:lnTo>
                <a:lnTo>
                  <a:pt x="11501945" y="53022"/>
                </a:lnTo>
                <a:lnTo>
                  <a:pt x="11465296" y="24713"/>
                </a:lnTo>
                <a:lnTo>
                  <a:pt x="11422029" y="6465"/>
                </a:lnTo>
                <a:lnTo>
                  <a:pt x="11373866" y="0"/>
                </a:lnTo>
                <a:close/>
              </a:path>
            </a:pathLst>
          </a:custGeom>
          <a:solidFill>
            <a:srgbClr val="FCC7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14623" y="5727090"/>
            <a:ext cx="1384300" cy="236220"/>
          </a:xfrm>
          <a:custGeom>
            <a:avLst/>
            <a:gdLst/>
            <a:ahLst/>
            <a:cxnLst/>
            <a:rect l="l" t="t" r="r" b="b"/>
            <a:pathLst>
              <a:path w="1384300" h="236220">
                <a:moveTo>
                  <a:pt x="1383791" y="0"/>
                </a:moveTo>
                <a:lnTo>
                  <a:pt x="0" y="0"/>
                </a:lnTo>
                <a:lnTo>
                  <a:pt x="0" y="236220"/>
                </a:lnTo>
                <a:lnTo>
                  <a:pt x="1383791" y="236220"/>
                </a:lnTo>
                <a:lnTo>
                  <a:pt x="1383791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0164" y="2561018"/>
          <a:ext cx="4417695" cy="3949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1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140">
                <a:tc gridSpan="2">
                  <a:txBody>
                    <a:bodyPr/>
                    <a:lstStyle/>
                    <a:p>
                      <a:pPr marL="929005" marR="486409" indent="-434340">
                        <a:lnSpc>
                          <a:spcPct val="100000"/>
                        </a:lnSpc>
                        <a:spcBef>
                          <a:spcPts val="45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PERHITUNGAN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BULANAN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DENGAN KETENTUAN</a:t>
                      </a:r>
                      <a:r>
                        <a:rPr sz="1600" b="1" spc="-5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SEBELUMNYA</a:t>
                      </a:r>
                      <a:endParaRPr sz="1600">
                        <a:latin typeface="Segoe UI"/>
                        <a:cs typeface="Segoe UI"/>
                      </a:endParaRPr>
                    </a:p>
                  </a:txBody>
                  <a:tcPr marL="0" marR="0" marT="57785" marB="0">
                    <a:solidFill>
                      <a:srgbClr val="1F2C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835">
                <a:tc>
                  <a:txBody>
                    <a:bodyPr/>
                    <a:lstStyle/>
                    <a:p>
                      <a:pPr marL="118110">
                        <a:lnSpc>
                          <a:spcPts val="1590"/>
                        </a:lnSpc>
                        <a:spcBef>
                          <a:spcPts val="919"/>
                        </a:spcBef>
                      </a:pPr>
                      <a:r>
                        <a:rPr sz="1400" spc="-20" dirty="0">
                          <a:latin typeface="Segoe UI"/>
                          <a:cs typeface="Segoe UI"/>
                        </a:rPr>
                        <a:t>Gaji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16839" marB="0">
                    <a:lnL w="57150">
                      <a:solidFill>
                        <a:srgbClr val="1F2C5F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90"/>
                        </a:lnSpc>
                        <a:spcBef>
                          <a:spcPts val="919"/>
                        </a:spcBef>
                      </a:pPr>
                      <a:r>
                        <a:rPr sz="1400" spc="-10" dirty="0">
                          <a:latin typeface="Segoe UI"/>
                          <a:cs typeface="Segoe UI"/>
                        </a:rPr>
                        <a:t>Rp10.000.000,00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16839" marB="0">
                    <a:lnR w="57150">
                      <a:solidFill>
                        <a:srgbClr val="1F2C5F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18110">
                        <a:lnSpc>
                          <a:spcPts val="159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Biaya</a:t>
                      </a:r>
                      <a:r>
                        <a:rPr sz="14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Jabatan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L w="57150">
                      <a:solidFill>
                        <a:srgbClr val="1F2C5F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1F2C5F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18110">
                        <a:lnSpc>
                          <a:spcPts val="1595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5%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x</a:t>
                      </a:r>
                      <a:r>
                        <a:rPr sz="14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Rp10.000.000,00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L w="57150">
                      <a:solidFill>
                        <a:srgbClr val="1F2C5F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95"/>
                        </a:lnSpc>
                        <a:spcBef>
                          <a:spcPts val="50"/>
                        </a:spcBef>
                        <a:tabLst>
                          <a:tab pos="509270" algn="l"/>
                        </a:tabLst>
                      </a:pPr>
                      <a:r>
                        <a:rPr sz="1400" spc="-25" dirty="0">
                          <a:latin typeface="Segoe UI"/>
                          <a:cs typeface="Segoe UI"/>
                        </a:rPr>
                        <a:t>Rp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	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500.000,00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R w="57150">
                      <a:solidFill>
                        <a:srgbClr val="1F2C5F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118110">
                        <a:lnSpc>
                          <a:spcPts val="159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Iuran</a:t>
                      </a:r>
                      <a:r>
                        <a:rPr sz="14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pensiun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985" marB="0">
                    <a:lnL w="57150">
                      <a:solidFill>
                        <a:srgbClr val="1F2C5F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90"/>
                        </a:lnSpc>
                        <a:spcBef>
                          <a:spcPts val="55"/>
                        </a:spcBef>
                        <a:tabLst>
                          <a:tab pos="509270" algn="l"/>
                        </a:tabLst>
                      </a:pPr>
                      <a:r>
                        <a:rPr sz="1400" u="sng" spc="-25" dirty="0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Rp</a:t>
                      </a: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	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100.000,00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985" marB="0">
                    <a:lnR w="57150">
                      <a:solidFill>
                        <a:srgbClr val="1F2C5F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10" dirty="0">
                          <a:latin typeface="Segoe UI"/>
                          <a:cs typeface="Segoe UI"/>
                        </a:rPr>
                        <a:t>Penghasilan</a:t>
                      </a:r>
                      <a:r>
                        <a:rPr sz="14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neto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sebulan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L w="57150">
                      <a:solidFill>
                        <a:srgbClr val="1F2C5F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Rp</a:t>
                      </a:r>
                      <a:r>
                        <a:rPr sz="1400" spc="38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9.400.000,00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R w="57150">
                      <a:solidFill>
                        <a:srgbClr val="1F2C5F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105">
                <a:tc>
                  <a:txBody>
                    <a:bodyPr/>
                    <a:lstStyle/>
                    <a:p>
                      <a:pPr marL="118110">
                        <a:lnSpc>
                          <a:spcPts val="1590"/>
                        </a:lnSpc>
                        <a:spcBef>
                          <a:spcPts val="925"/>
                        </a:spcBef>
                      </a:pPr>
                      <a:r>
                        <a:rPr sz="1400" spc="-10" dirty="0">
                          <a:latin typeface="Segoe UI"/>
                          <a:cs typeface="Segoe UI"/>
                        </a:rPr>
                        <a:t>Penghasilan</a:t>
                      </a:r>
                      <a:r>
                        <a:rPr sz="14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neto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setahun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117475" marB="0">
                    <a:lnL w="57150">
                      <a:solidFill>
                        <a:srgbClr val="1F2C5F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1F2C5F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18110">
                        <a:lnSpc>
                          <a:spcPts val="159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12</a:t>
                      </a:r>
                      <a:r>
                        <a:rPr sz="1400" spc="-1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x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Rp9.400.000,00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L w="57150">
                      <a:solidFill>
                        <a:srgbClr val="1F2C5F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90"/>
                        </a:lnSpc>
                        <a:spcBef>
                          <a:spcPts val="50"/>
                        </a:spcBef>
                      </a:pPr>
                      <a:r>
                        <a:rPr sz="1400" spc="-10" dirty="0">
                          <a:latin typeface="Segoe UI"/>
                          <a:cs typeface="Segoe UI"/>
                        </a:rPr>
                        <a:t>Rp112.800.000,00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R w="57150">
                      <a:solidFill>
                        <a:srgbClr val="1F2C5F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118110">
                        <a:lnSpc>
                          <a:spcPts val="1595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PTKP</a:t>
                      </a:r>
                      <a:r>
                        <a:rPr sz="1400" spc="-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setahun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L w="57150">
                      <a:solidFill>
                        <a:srgbClr val="1F2C5F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95"/>
                        </a:lnSpc>
                        <a:spcBef>
                          <a:spcPts val="50"/>
                        </a:spcBef>
                      </a:pPr>
                      <a:r>
                        <a:rPr sz="1400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Rp</a:t>
                      </a:r>
                      <a:r>
                        <a:rPr sz="1400" u="sng" spc="385" dirty="0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u="sng" spc="-10" dirty="0">
                          <a:uFill>
                            <a:solidFill>
                              <a:srgbClr val="000000"/>
                            </a:solidFill>
                          </a:uFill>
                          <a:latin typeface="Segoe UI"/>
                          <a:cs typeface="Segoe UI"/>
                        </a:rPr>
                        <a:t>58.500.000,00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R w="57150">
                      <a:solidFill>
                        <a:srgbClr val="1F2C5F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118110">
                        <a:lnSpc>
                          <a:spcPts val="159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Ph</a:t>
                      </a:r>
                      <a:r>
                        <a:rPr sz="1400" spc="-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Kena</a:t>
                      </a:r>
                      <a:r>
                        <a:rPr sz="1400" spc="-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Pajak</a:t>
                      </a:r>
                      <a:r>
                        <a:rPr sz="1400" spc="-4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setahun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985" marB="0">
                    <a:lnL w="57150">
                      <a:solidFill>
                        <a:srgbClr val="1F2C5F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9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Rp</a:t>
                      </a:r>
                      <a:r>
                        <a:rPr sz="1400" spc="38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54.300.000,00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985" marB="0">
                    <a:lnR w="57150">
                      <a:solidFill>
                        <a:srgbClr val="1F2C5F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979">
                <a:tc>
                  <a:txBody>
                    <a:bodyPr/>
                    <a:lstStyle/>
                    <a:p>
                      <a:pPr marL="118110">
                        <a:lnSpc>
                          <a:spcPts val="1590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PPh</a:t>
                      </a:r>
                      <a:r>
                        <a:rPr sz="1400" spc="-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Pasal</a:t>
                      </a:r>
                      <a:r>
                        <a:rPr sz="1400" spc="-3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21</a:t>
                      </a:r>
                      <a:r>
                        <a:rPr sz="1400" spc="-3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terutang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L w="57150">
                      <a:solidFill>
                        <a:srgbClr val="1F2C5F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1F2C5F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118110">
                        <a:lnSpc>
                          <a:spcPts val="1595"/>
                        </a:lnSpc>
                        <a:spcBef>
                          <a:spcPts val="50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5% x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 Rp54.300.000,00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L w="57150">
                      <a:solidFill>
                        <a:srgbClr val="1F2C5F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595"/>
                        </a:lnSpc>
                        <a:spcBef>
                          <a:spcPts val="50"/>
                        </a:spcBef>
                        <a:tabLst>
                          <a:tab pos="460375" algn="l"/>
                        </a:tabLst>
                      </a:pPr>
                      <a:r>
                        <a:rPr sz="1400" spc="-25" dirty="0">
                          <a:latin typeface="Segoe UI"/>
                          <a:cs typeface="Segoe UI"/>
                        </a:rPr>
                        <a:t>Rp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	</a:t>
                      </a:r>
                      <a:r>
                        <a:rPr sz="1400" spc="-10" dirty="0">
                          <a:latin typeface="Segoe UI"/>
                          <a:cs typeface="Segoe UI"/>
                        </a:rPr>
                        <a:t>2.715.000,00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R w="57150">
                      <a:solidFill>
                        <a:srgbClr val="1F2C5F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118110">
                        <a:lnSpc>
                          <a:spcPts val="1590"/>
                        </a:lnSpc>
                        <a:spcBef>
                          <a:spcPts val="55"/>
                        </a:spcBef>
                      </a:pPr>
                      <a:r>
                        <a:rPr sz="1400" dirty="0">
                          <a:latin typeface="Segoe UI"/>
                          <a:cs typeface="Segoe UI"/>
                        </a:rPr>
                        <a:t>PPh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Pasal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21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dirty="0">
                          <a:latin typeface="Segoe UI"/>
                          <a:cs typeface="Segoe UI"/>
                        </a:rPr>
                        <a:t>per</a:t>
                      </a:r>
                      <a:r>
                        <a:rPr sz="1400" b="1" spc="-1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dirty="0">
                          <a:latin typeface="Segoe UI"/>
                          <a:cs typeface="Segoe UI"/>
                        </a:rPr>
                        <a:t>bulan</a:t>
                      </a:r>
                      <a:r>
                        <a:rPr sz="1400" b="1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b="1" spc="-10" dirty="0">
                          <a:latin typeface="Segoe UI"/>
                          <a:cs typeface="Segoe UI"/>
                        </a:rPr>
                        <a:t>(Jan-</a:t>
                      </a:r>
                      <a:r>
                        <a:rPr sz="1400" b="1" spc="-20" dirty="0">
                          <a:latin typeface="Segoe UI"/>
                          <a:cs typeface="Segoe UI"/>
                        </a:rPr>
                        <a:t>Des)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985" marB="0">
                    <a:lnL w="57150">
                      <a:solidFill>
                        <a:srgbClr val="1F2C5F"/>
                      </a:solidFill>
                      <a:prstDash val="sysDash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7150">
                      <a:solidFill>
                        <a:srgbClr val="1F2C5F"/>
                      </a:solidFill>
                      <a:prstDash val="sysDash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9885"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1400" spc="-10" dirty="0">
                          <a:latin typeface="Segoe UI"/>
                          <a:cs typeface="Segoe UI"/>
                        </a:rPr>
                        <a:t>Rp2.715.000,00</a:t>
                      </a:r>
                      <a:r>
                        <a:rPr sz="1400" spc="-20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dirty="0">
                          <a:latin typeface="Segoe UI"/>
                          <a:cs typeface="Segoe UI"/>
                        </a:rPr>
                        <a:t>:</a:t>
                      </a:r>
                      <a:r>
                        <a:rPr sz="1400" spc="45" dirty="0">
                          <a:latin typeface="Segoe UI"/>
                          <a:cs typeface="Segoe UI"/>
                        </a:rPr>
                        <a:t> </a:t>
                      </a:r>
                      <a:r>
                        <a:rPr sz="1400" spc="-25" dirty="0">
                          <a:latin typeface="Segoe UI"/>
                          <a:cs typeface="Segoe UI"/>
                        </a:rPr>
                        <a:t>12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L w="57150">
                      <a:solidFill>
                        <a:srgbClr val="1F2C5F"/>
                      </a:solidFill>
                      <a:prstDash val="sysDash"/>
                    </a:lnL>
                    <a:lnB w="57150">
                      <a:solidFill>
                        <a:srgbClr val="1F2C5F"/>
                      </a:solidFill>
                      <a:prstDash val="sysDash"/>
                    </a:lnB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50"/>
                        </a:spcBef>
                        <a:tabLst>
                          <a:tab pos="474345" algn="l"/>
                        </a:tabLst>
                      </a:pPr>
                      <a:r>
                        <a:rPr sz="1400" b="1" spc="-25" dirty="0">
                          <a:latin typeface="Segoe UI"/>
                          <a:cs typeface="Segoe UI"/>
                        </a:rPr>
                        <a:t>Rp</a:t>
                      </a:r>
                      <a:r>
                        <a:rPr sz="1400" b="1" dirty="0">
                          <a:latin typeface="Segoe UI"/>
                          <a:cs typeface="Segoe UI"/>
                        </a:rPr>
                        <a:t>	</a:t>
                      </a:r>
                      <a:r>
                        <a:rPr sz="1400" b="1" spc="-10" dirty="0">
                          <a:latin typeface="Segoe UI"/>
                          <a:cs typeface="Segoe UI"/>
                        </a:rPr>
                        <a:t>226.250,00</a:t>
                      </a:r>
                      <a:endParaRPr sz="1400">
                        <a:latin typeface="Segoe UI"/>
                        <a:cs typeface="Segoe UI"/>
                      </a:endParaRPr>
                    </a:p>
                  </a:txBody>
                  <a:tcPr marL="0" marR="0" marT="6350" marB="0">
                    <a:lnR w="57150">
                      <a:solidFill>
                        <a:srgbClr val="1F2C5F"/>
                      </a:solidFill>
                      <a:prstDash val="sysDash"/>
                    </a:lnR>
                    <a:lnB w="57150">
                      <a:solidFill>
                        <a:srgbClr val="1F2C5F"/>
                      </a:solidFill>
                      <a:prstDash val="sysDash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5535167" y="2555748"/>
            <a:ext cx="5763895" cy="327660"/>
          </a:xfrm>
          <a:custGeom>
            <a:avLst/>
            <a:gdLst/>
            <a:ahLst/>
            <a:cxnLst/>
            <a:rect l="l" t="t" r="r" b="b"/>
            <a:pathLst>
              <a:path w="5763895" h="327660">
                <a:moveTo>
                  <a:pt x="5763768" y="0"/>
                </a:moveTo>
                <a:lnTo>
                  <a:pt x="0" y="0"/>
                </a:lnTo>
                <a:lnTo>
                  <a:pt x="0" y="327660"/>
                </a:lnTo>
                <a:lnTo>
                  <a:pt x="5763768" y="327660"/>
                </a:lnTo>
                <a:lnTo>
                  <a:pt x="5763768" y="0"/>
                </a:lnTo>
                <a:close/>
              </a:path>
            </a:pathLst>
          </a:custGeom>
          <a:solidFill>
            <a:srgbClr val="FCC7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3715" y="1308049"/>
            <a:ext cx="11338560" cy="2229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Segoe UI"/>
                <a:cs typeface="Segoe UI"/>
              </a:rPr>
              <a:t>Tuan</a:t>
            </a:r>
            <a:r>
              <a:rPr sz="2000" b="1" spc="-40" dirty="0">
                <a:latin typeface="Segoe UI"/>
                <a:cs typeface="Segoe UI"/>
              </a:rPr>
              <a:t> </a:t>
            </a:r>
            <a:r>
              <a:rPr lang="en-US" sz="2000" b="1" spc="-40" dirty="0" err="1">
                <a:latin typeface="Segoe UI"/>
                <a:cs typeface="Segoe UI"/>
              </a:rPr>
              <a:t>Bejo</a:t>
            </a:r>
            <a:r>
              <a:rPr sz="2000" b="1" spc="-35" dirty="0">
                <a:latin typeface="Segoe UI"/>
                <a:cs typeface="Segoe UI"/>
              </a:rPr>
              <a:t> </a:t>
            </a:r>
            <a:r>
              <a:rPr sz="2000" dirty="0" err="1">
                <a:latin typeface="Segoe UI"/>
                <a:cs typeface="Segoe UI"/>
              </a:rPr>
              <a:t>bekerja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pada</a:t>
            </a:r>
            <a:r>
              <a:rPr sz="2000" spc="-3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perusahaan</a:t>
            </a:r>
            <a:r>
              <a:rPr sz="2000" spc="-4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PT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ABC</a:t>
            </a:r>
            <a:r>
              <a:rPr sz="2000" spc="-2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dan</a:t>
            </a:r>
            <a:r>
              <a:rPr sz="2000" spc="-15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memperoleh</a:t>
            </a:r>
            <a:r>
              <a:rPr sz="2000" spc="-2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gaji</a:t>
            </a:r>
            <a:r>
              <a:rPr sz="2000" spc="-3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sebulan</a:t>
            </a:r>
            <a:r>
              <a:rPr sz="2000" spc="-30" dirty="0">
                <a:latin typeface="Segoe UI"/>
                <a:cs typeface="Segoe UI"/>
              </a:rPr>
              <a:t> </a:t>
            </a:r>
            <a:r>
              <a:rPr sz="2000" b="1" dirty="0">
                <a:latin typeface="Segoe UI"/>
                <a:cs typeface="Segoe UI"/>
              </a:rPr>
              <a:t>Rp10.000.000,00</a:t>
            </a:r>
            <a:r>
              <a:rPr sz="2000" b="1" spc="-25" dirty="0">
                <a:latin typeface="Segoe UI"/>
                <a:cs typeface="Segoe UI"/>
              </a:rPr>
              <a:t> </a:t>
            </a:r>
            <a:r>
              <a:rPr sz="2000" spc="-10" dirty="0">
                <a:latin typeface="Segoe UI"/>
                <a:cs typeface="Segoe UI"/>
              </a:rPr>
              <a:t>serta </a:t>
            </a:r>
            <a:r>
              <a:rPr sz="2000" dirty="0">
                <a:latin typeface="Segoe UI"/>
                <a:cs typeface="Segoe UI"/>
              </a:rPr>
              <a:t>membayar</a:t>
            </a:r>
            <a:r>
              <a:rPr sz="2000" spc="-15" dirty="0">
                <a:latin typeface="Segoe UI"/>
                <a:cs typeface="Segoe UI"/>
              </a:rPr>
              <a:t>  </a:t>
            </a:r>
            <a:r>
              <a:rPr sz="2000" dirty="0">
                <a:latin typeface="Segoe UI"/>
                <a:cs typeface="Segoe UI"/>
              </a:rPr>
              <a:t>iuran</a:t>
            </a:r>
            <a:r>
              <a:rPr sz="2000" spc="-15" dirty="0">
                <a:latin typeface="Segoe UI"/>
                <a:cs typeface="Segoe UI"/>
              </a:rPr>
              <a:t>  </a:t>
            </a:r>
            <a:r>
              <a:rPr sz="2000" dirty="0">
                <a:latin typeface="Segoe UI"/>
                <a:cs typeface="Segoe UI"/>
              </a:rPr>
              <a:t>pensiun</a:t>
            </a:r>
            <a:r>
              <a:rPr sz="2000" spc="-10" dirty="0">
                <a:latin typeface="Segoe UI"/>
                <a:cs typeface="Segoe UI"/>
              </a:rPr>
              <a:t>  </a:t>
            </a:r>
            <a:r>
              <a:rPr sz="2000" dirty="0">
                <a:latin typeface="Segoe UI"/>
                <a:cs typeface="Segoe UI"/>
              </a:rPr>
              <a:t>sebesar</a:t>
            </a:r>
            <a:r>
              <a:rPr sz="2000" spc="-20" dirty="0">
                <a:latin typeface="Segoe UI"/>
                <a:cs typeface="Segoe UI"/>
              </a:rPr>
              <a:t>  </a:t>
            </a:r>
            <a:r>
              <a:rPr sz="2000" dirty="0">
                <a:latin typeface="Segoe UI"/>
                <a:cs typeface="Segoe UI"/>
              </a:rPr>
              <a:t>Rp100.000,00</a:t>
            </a:r>
            <a:r>
              <a:rPr sz="2000" spc="-10" dirty="0">
                <a:latin typeface="Segoe UI"/>
                <a:cs typeface="Segoe UI"/>
              </a:rPr>
              <a:t>  </a:t>
            </a:r>
            <a:r>
              <a:rPr sz="2000" dirty="0">
                <a:latin typeface="Segoe UI"/>
                <a:cs typeface="Segoe UI"/>
              </a:rPr>
              <a:t>per</a:t>
            </a:r>
            <a:r>
              <a:rPr sz="2000" spc="-15" dirty="0">
                <a:latin typeface="Segoe UI"/>
                <a:cs typeface="Segoe UI"/>
              </a:rPr>
              <a:t>  </a:t>
            </a:r>
            <a:r>
              <a:rPr sz="2000" dirty="0">
                <a:latin typeface="Segoe UI"/>
                <a:cs typeface="Segoe UI"/>
              </a:rPr>
              <a:t>bulan.</a:t>
            </a:r>
            <a:r>
              <a:rPr sz="2000" spc="-20" dirty="0">
                <a:latin typeface="Segoe UI"/>
                <a:cs typeface="Segoe UI"/>
              </a:rPr>
              <a:t>  </a:t>
            </a:r>
            <a:r>
              <a:rPr sz="2000" dirty="0">
                <a:latin typeface="Segoe UI"/>
                <a:cs typeface="Segoe UI"/>
              </a:rPr>
              <a:t>Tuan</a:t>
            </a:r>
            <a:r>
              <a:rPr sz="2000" spc="-10" dirty="0">
                <a:latin typeface="Segoe UI"/>
                <a:cs typeface="Segoe UI"/>
              </a:rPr>
              <a:t>  </a:t>
            </a:r>
            <a:r>
              <a:rPr sz="2000" dirty="0">
                <a:latin typeface="Segoe UI"/>
                <a:cs typeface="Segoe UI"/>
              </a:rPr>
              <a:t>R</a:t>
            </a:r>
            <a:r>
              <a:rPr sz="2000" spc="-15" dirty="0">
                <a:latin typeface="Segoe UI"/>
                <a:cs typeface="Segoe UI"/>
              </a:rPr>
              <a:t>  </a:t>
            </a:r>
            <a:r>
              <a:rPr sz="2000" dirty="0">
                <a:latin typeface="Segoe UI"/>
                <a:cs typeface="Segoe UI"/>
              </a:rPr>
              <a:t>menikah</a:t>
            </a:r>
            <a:r>
              <a:rPr sz="2000" spc="-15" dirty="0">
                <a:latin typeface="Segoe UI"/>
                <a:cs typeface="Segoe UI"/>
              </a:rPr>
              <a:t>  </a:t>
            </a:r>
            <a:r>
              <a:rPr sz="2000" dirty="0">
                <a:latin typeface="Segoe UI"/>
                <a:cs typeface="Segoe UI"/>
              </a:rPr>
              <a:t>dan</a:t>
            </a:r>
            <a:r>
              <a:rPr sz="2000" spc="-15" dirty="0">
                <a:latin typeface="Segoe UI"/>
                <a:cs typeface="Segoe UI"/>
              </a:rPr>
              <a:t>  </a:t>
            </a:r>
            <a:r>
              <a:rPr sz="2000" dirty="0">
                <a:latin typeface="Segoe UI"/>
                <a:cs typeface="Segoe UI"/>
              </a:rPr>
              <a:t>tidak</a:t>
            </a:r>
            <a:r>
              <a:rPr sz="2000" spc="-20" dirty="0">
                <a:latin typeface="Segoe UI"/>
                <a:cs typeface="Segoe UI"/>
              </a:rPr>
              <a:t>  </a:t>
            </a:r>
            <a:r>
              <a:rPr sz="2000" spc="-10" dirty="0">
                <a:latin typeface="Segoe UI"/>
                <a:cs typeface="Segoe UI"/>
              </a:rPr>
              <a:t>memiliki </a:t>
            </a:r>
            <a:r>
              <a:rPr sz="2000" dirty="0">
                <a:latin typeface="Segoe UI"/>
                <a:cs typeface="Segoe UI"/>
              </a:rPr>
              <a:t>tanggungan</a:t>
            </a:r>
            <a:r>
              <a:rPr sz="2000" spc="-70" dirty="0">
                <a:latin typeface="Segoe UI"/>
                <a:cs typeface="Segoe UI"/>
              </a:rPr>
              <a:t> </a:t>
            </a:r>
            <a:r>
              <a:rPr sz="2000" dirty="0">
                <a:latin typeface="Segoe UI"/>
                <a:cs typeface="Segoe UI"/>
              </a:rPr>
              <a:t>(PTKP</a:t>
            </a:r>
            <a:r>
              <a:rPr sz="2000" spc="-55" dirty="0">
                <a:latin typeface="Segoe UI"/>
                <a:cs typeface="Segoe UI"/>
              </a:rPr>
              <a:t> </a:t>
            </a:r>
            <a:r>
              <a:rPr sz="2000" b="1" spc="-20" dirty="0">
                <a:latin typeface="Segoe UI"/>
                <a:cs typeface="Segoe UI"/>
              </a:rPr>
              <a:t>K/0</a:t>
            </a:r>
            <a:r>
              <a:rPr sz="2000" spc="-20" dirty="0">
                <a:latin typeface="Segoe UI"/>
                <a:cs typeface="Segoe UI"/>
              </a:rPr>
              <a:t>).</a:t>
            </a:r>
            <a:endParaRPr sz="20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Segoe UI"/>
              <a:cs typeface="Segoe UI"/>
            </a:endParaRPr>
          </a:p>
          <a:p>
            <a:pPr marL="5281295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PERHITUNGAN</a:t>
            </a:r>
            <a:r>
              <a:rPr sz="1800" b="1" spc="-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BULANAN</a:t>
            </a:r>
            <a:r>
              <a:rPr sz="1800" b="1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dirty="0">
                <a:solidFill>
                  <a:srgbClr val="001F5F"/>
                </a:solidFill>
                <a:latin typeface="Segoe UI"/>
                <a:cs typeface="Segoe UI"/>
              </a:rPr>
              <a:t>DENGAN</a:t>
            </a:r>
            <a:r>
              <a:rPr sz="1800" b="1" spc="-6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TARIF</a:t>
            </a:r>
            <a:r>
              <a:rPr sz="18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800" b="1" spc="-10" dirty="0">
                <a:solidFill>
                  <a:srgbClr val="001F5F"/>
                </a:solidFill>
                <a:latin typeface="Segoe UI"/>
                <a:cs typeface="Segoe UI"/>
              </a:rPr>
              <a:t>EFEKTIF</a:t>
            </a:r>
            <a:endParaRPr sz="1800" dirty="0">
              <a:latin typeface="Segoe UI"/>
              <a:cs typeface="Segoe UI"/>
            </a:endParaRPr>
          </a:p>
          <a:p>
            <a:pPr marL="5269865">
              <a:lnSpc>
                <a:spcPct val="100000"/>
              </a:lnSpc>
              <a:spcBef>
                <a:spcPts val="1100"/>
              </a:spcBef>
            </a:pP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Jan</a:t>
            </a:r>
            <a:r>
              <a:rPr sz="1400" b="1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–</a:t>
            </a:r>
            <a:r>
              <a:rPr sz="1400" b="1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Nov</a:t>
            </a:r>
            <a:r>
              <a:rPr sz="1400" b="1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001F5F"/>
                </a:solidFill>
                <a:latin typeface="Segoe UI"/>
                <a:cs typeface="Segoe UI"/>
              </a:rPr>
              <a:t>:</a:t>
            </a:r>
            <a:r>
              <a:rPr sz="14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001F5F"/>
                </a:solidFill>
                <a:latin typeface="Segoe UI"/>
                <a:cs typeface="Segoe UI"/>
              </a:rPr>
              <a:t>2%</a:t>
            </a:r>
            <a:r>
              <a:rPr sz="14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001F5F"/>
                </a:solidFill>
                <a:latin typeface="Segoe UI"/>
                <a:cs typeface="Segoe UI"/>
              </a:rPr>
              <a:t>x</a:t>
            </a:r>
            <a:r>
              <a:rPr sz="14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001F5F"/>
                </a:solidFill>
                <a:latin typeface="Segoe UI"/>
                <a:cs typeface="Segoe UI"/>
              </a:rPr>
              <a:t>Rp10.000.000,00</a:t>
            </a:r>
            <a:r>
              <a:rPr sz="14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001F5F"/>
                </a:solidFill>
                <a:latin typeface="Segoe UI"/>
                <a:cs typeface="Segoe UI"/>
              </a:rPr>
              <a:t>=</a:t>
            </a:r>
            <a:r>
              <a:rPr sz="1400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Segoe UI"/>
                <a:cs typeface="Segoe UI"/>
              </a:rPr>
              <a:t>Rp200.000,00</a:t>
            </a:r>
            <a:r>
              <a:rPr sz="1400" b="1" spc="-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001F5F"/>
                </a:solidFill>
                <a:latin typeface="Segoe UI"/>
                <a:cs typeface="Segoe UI"/>
              </a:rPr>
              <a:t>/ </a:t>
            </a:r>
            <a:r>
              <a:rPr sz="1400" spc="-10" dirty="0">
                <a:solidFill>
                  <a:srgbClr val="001F5F"/>
                </a:solidFill>
                <a:latin typeface="Segoe UI"/>
                <a:cs typeface="Segoe UI"/>
              </a:rPr>
              <a:t>bulan</a:t>
            </a:r>
            <a:endParaRPr sz="1400" dirty="0">
              <a:latin typeface="Segoe UI"/>
              <a:cs typeface="Segoe UI"/>
            </a:endParaRPr>
          </a:p>
          <a:p>
            <a:pPr marL="5269865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solidFill>
                  <a:srgbClr val="001F5F"/>
                </a:solidFill>
                <a:latin typeface="Segoe UI"/>
                <a:cs typeface="Segoe UI"/>
              </a:rPr>
              <a:t>Des</a:t>
            </a:r>
            <a:r>
              <a:rPr sz="1400" b="1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001F5F"/>
                </a:solidFill>
                <a:latin typeface="Segoe UI"/>
                <a:cs typeface="Segoe UI"/>
              </a:rPr>
              <a:t>: Rp2.715.000,00</a:t>
            </a:r>
            <a:r>
              <a:rPr sz="1400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001F5F"/>
                </a:solidFill>
                <a:latin typeface="Segoe UI"/>
                <a:cs typeface="Segoe UI"/>
              </a:rPr>
              <a:t>– (11</a:t>
            </a:r>
            <a:r>
              <a:rPr sz="14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001F5F"/>
                </a:solidFill>
                <a:latin typeface="Segoe UI"/>
                <a:cs typeface="Segoe UI"/>
              </a:rPr>
              <a:t>x</a:t>
            </a:r>
            <a:r>
              <a:rPr sz="14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001F5F"/>
                </a:solidFill>
                <a:latin typeface="Segoe UI"/>
                <a:cs typeface="Segoe UI"/>
              </a:rPr>
              <a:t>Rp200.000,00)</a:t>
            </a:r>
            <a:r>
              <a:rPr sz="1400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001F5F"/>
                </a:solidFill>
                <a:latin typeface="Segoe UI"/>
                <a:cs typeface="Segoe UI"/>
              </a:rPr>
              <a:t>=</a:t>
            </a:r>
            <a:r>
              <a:rPr sz="14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1400" b="1" spc="-10" dirty="0">
                <a:solidFill>
                  <a:srgbClr val="001F5F"/>
                </a:solidFill>
                <a:latin typeface="Segoe UI"/>
                <a:cs typeface="Segoe UI"/>
              </a:rPr>
              <a:t>Rp515.000,00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74029" y="2846070"/>
            <a:ext cx="5683250" cy="845819"/>
          </a:xfrm>
          <a:custGeom>
            <a:avLst/>
            <a:gdLst/>
            <a:ahLst/>
            <a:cxnLst/>
            <a:rect l="l" t="t" r="r" b="b"/>
            <a:pathLst>
              <a:path w="5683250" h="845820">
                <a:moveTo>
                  <a:pt x="0" y="845819"/>
                </a:moveTo>
                <a:lnTo>
                  <a:pt x="5682996" y="845819"/>
                </a:lnTo>
                <a:lnTo>
                  <a:pt x="5682996" y="0"/>
                </a:lnTo>
                <a:lnTo>
                  <a:pt x="0" y="0"/>
                </a:lnTo>
                <a:lnTo>
                  <a:pt x="0" y="845819"/>
                </a:lnTo>
                <a:close/>
              </a:path>
            </a:pathLst>
          </a:custGeom>
          <a:ln w="41275">
            <a:solidFill>
              <a:srgbClr val="FCC71B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05777" y="4833111"/>
            <a:ext cx="698500" cy="203200"/>
          </a:xfrm>
          <a:custGeom>
            <a:avLst/>
            <a:gdLst/>
            <a:ahLst/>
            <a:cxnLst/>
            <a:rect l="l" t="t" r="r" b="b"/>
            <a:pathLst>
              <a:path w="698500" h="203200">
                <a:moveTo>
                  <a:pt x="697992" y="0"/>
                </a:moveTo>
                <a:lnTo>
                  <a:pt x="0" y="0"/>
                </a:lnTo>
                <a:lnTo>
                  <a:pt x="0" y="202692"/>
                </a:lnTo>
                <a:lnTo>
                  <a:pt x="697992" y="202692"/>
                </a:lnTo>
                <a:lnTo>
                  <a:pt x="697992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910201" y="3855973"/>
          <a:ext cx="6930388" cy="1309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5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2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4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92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48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214629" marR="204470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200" b="1" spc="-1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Penghasilan </a:t>
                      </a:r>
                      <a:r>
                        <a:rPr sz="1200" b="1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per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2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bulan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(Rupiah)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200660" marR="193040" indent="1270" algn="ctr">
                        <a:lnSpc>
                          <a:spcPct val="100000"/>
                        </a:lnSpc>
                        <a:spcBef>
                          <a:spcPts val="117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PPh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setahun (Rupiah)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43815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spc="-1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PPh</a:t>
                      </a:r>
                      <a:r>
                        <a:rPr sz="1400" b="1" spc="-4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per</a:t>
                      </a:r>
                      <a:r>
                        <a:rPr sz="1400" b="1" spc="-7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bulan</a:t>
                      </a:r>
                      <a:r>
                        <a:rPr sz="14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(Rupiah)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Ket.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b="1" i="1" spc="-1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Existing</a:t>
                      </a:r>
                      <a:endParaRPr sz="1200">
                        <a:latin typeface="Segoe UI"/>
                        <a:cs typeface="Segoe UI"/>
                      </a:endParaRPr>
                    </a:p>
                    <a:p>
                      <a:pPr marL="150495">
                        <a:lnSpc>
                          <a:spcPct val="100000"/>
                        </a:lnSpc>
                      </a:pPr>
                      <a:r>
                        <a:rPr sz="1200" b="1" spc="-2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Jan-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Des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6799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2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Tarif</a:t>
                      </a:r>
                      <a:r>
                        <a:rPr sz="1200" b="1" spc="-3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b="1" spc="-1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Efektif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8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485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76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2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Jan-</a:t>
                      </a:r>
                      <a:r>
                        <a:rPr sz="1200" b="1" spc="-2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Nov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b="1" spc="-2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Des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562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Tuan</a:t>
                      </a:r>
                      <a:r>
                        <a:rPr sz="1200" spc="-5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R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003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1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10.000.000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b="1" spc="-10" dirty="0">
                          <a:solidFill>
                            <a:srgbClr val="1F2C5F"/>
                          </a:solidFill>
                          <a:latin typeface="Segoe UI"/>
                          <a:cs typeface="Segoe UI"/>
                        </a:rPr>
                        <a:t>2.715.000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1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226.250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1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200.000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sz="1200" spc="-1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515.000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133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90805" indent="381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2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Tarif</a:t>
                      </a:r>
                      <a:r>
                        <a:rPr sz="1200" spc="-5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efektif</a:t>
                      </a:r>
                      <a:r>
                        <a:rPr sz="1200" spc="-3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2% </a:t>
                      </a:r>
                      <a:r>
                        <a:rPr sz="1200" spc="-2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(Tabel</a:t>
                      </a:r>
                      <a:r>
                        <a:rPr sz="1200" spc="-3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baris</a:t>
                      </a:r>
                      <a:r>
                        <a:rPr sz="1200" spc="-4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200" spc="-25" dirty="0">
                          <a:solidFill>
                            <a:srgbClr val="001F5F"/>
                          </a:solidFill>
                          <a:latin typeface="Segoe UI"/>
                          <a:cs typeface="Segoe UI"/>
                        </a:rPr>
                        <a:t>9)</a:t>
                      </a:r>
                      <a:endParaRPr sz="1200">
                        <a:latin typeface="Segoe UI"/>
                        <a:cs typeface="Segoe U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6827519" y="6627876"/>
            <a:ext cx="3962400" cy="47625"/>
            <a:chOff x="6827519" y="6627876"/>
            <a:chExt cx="3962400" cy="47625"/>
          </a:xfrm>
        </p:grpSpPr>
        <p:sp>
          <p:nvSpPr>
            <p:cNvPr id="15" name="object 15"/>
            <p:cNvSpPr/>
            <p:nvPr/>
          </p:nvSpPr>
          <p:spPr>
            <a:xfrm>
              <a:off x="6827519" y="6627876"/>
              <a:ext cx="1323340" cy="47625"/>
            </a:xfrm>
            <a:custGeom>
              <a:avLst/>
              <a:gdLst/>
              <a:ahLst/>
              <a:cxnLst/>
              <a:rect l="l" t="t" r="r" b="b"/>
              <a:pathLst>
                <a:path w="1323340" h="47625">
                  <a:moveTo>
                    <a:pt x="1322831" y="0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1322831" y="47244"/>
                  </a:lnTo>
                  <a:lnTo>
                    <a:pt x="1322831" y="0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0351" y="6627876"/>
              <a:ext cx="2639568" cy="47244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11692128" y="512063"/>
            <a:ext cx="500380" cy="504825"/>
          </a:xfrm>
          <a:custGeom>
            <a:avLst/>
            <a:gdLst/>
            <a:ahLst/>
            <a:cxnLst/>
            <a:rect l="l" t="t" r="r" b="b"/>
            <a:pathLst>
              <a:path w="500379" h="504825">
                <a:moveTo>
                  <a:pt x="499872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0" y="453116"/>
                </a:lnTo>
                <a:lnTo>
                  <a:pt x="24606" y="479837"/>
                </a:lnTo>
                <a:lnTo>
                  <a:pt x="51327" y="497843"/>
                </a:lnTo>
                <a:lnTo>
                  <a:pt x="84074" y="504444"/>
                </a:lnTo>
                <a:lnTo>
                  <a:pt x="499872" y="504444"/>
                </a:lnTo>
                <a:lnTo>
                  <a:pt x="4998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791950" y="606933"/>
            <a:ext cx="288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Segoe UI"/>
                <a:cs typeface="Segoe UI"/>
              </a:rPr>
              <a:t>25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08283" y="6518412"/>
            <a:ext cx="1028700" cy="2127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00" spc="-10" dirty="0">
                <a:solidFill>
                  <a:srgbClr val="1B2852"/>
                </a:solidFill>
                <a:latin typeface="Segoe UI"/>
                <a:cs typeface="Segoe UI"/>
                <a:hlinkClick r:id="rId3"/>
              </a:rPr>
              <a:t>www.pajak.go.id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01184" y="5329428"/>
            <a:ext cx="6943725" cy="1015365"/>
          </a:xfrm>
          <a:prstGeom prst="rect">
            <a:avLst/>
          </a:prstGeom>
          <a:solidFill>
            <a:srgbClr val="1F2C5F"/>
          </a:solidFill>
        </p:spPr>
        <p:txBody>
          <a:bodyPr vert="horz" wrap="square" lIns="0" tIns="29844" rIns="0" bIns="0" rtlCol="0">
            <a:spAutoFit/>
          </a:bodyPr>
          <a:lstStyle/>
          <a:p>
            <a:pPr marL="289560" marR="281305" indent="-1270" algn="ctr">
              <a:lnSpc>
                <a:spcPct val="100000"/>
              </a:lnSpc>
              <a:spcBef>
                <a:spcPts val="234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Cara</a:t>
            </a:r>
            <a:r>
              <a:rPr sz="20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penghitungan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PPh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Pasal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21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dengan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menggunakan</a:t>
            </a:r>
            <a:r>
              <a:rPr sz="20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tarif efektif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C000"/>
                </a:solidFill>
                <a:latin typeface="Calibri"/>
                <a:cs typeface="Calibri"/>
              </a:rPr>
              <a:t>lebih</a:t>
            </a:r>
            <a:r>
              <a:rPr sz="2000" b="1" spc="-5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C000"/>
                </a:solidFill>
                <a:latin typeface="Calibri"/>
                <a:cs typeface="Calibri"/>
              </a:rPr>
              <a:t>sederhana</a:t>
            </a:r>
            <a:r>
              <a:rPr sz="2000" b="1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dan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C000"/>
                </a:solidFill>
                <a:latin typeface="Calibri"/>
                <a:cs typeface="Calibri"/>
              </a:rPr>
              <a:t>beban</a:t>
            </a:r>
            <a:r>
              <a:rPr sz="2000" b="1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C000"/>
                </a:solidFill>
                <a:latin typeface="Calibri"/>
                <a:cs typeface="Calibri"/>
              </a:rPr>
              <a:t>pajak</a:t>
            </a:r>
            <a:r>
              <a:rPr sz="2000" b="1" spc="-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untuk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C000"/>
                </a:solidFill>
                <a:latin typeface="Calibri"/>
                <a:cs typeface="Calibri"/>
              </a:rPr>
              <a:t>setahun</a:t>
            </a:r>
            <a:r>
              <a:rPr sz="2000" b="1" spc="-4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tidak</a:t>
            </a:r>
            <a:r>
              <a:rPr sz="2000" b="1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berbeda</a:t>
            </a:r>
            <a:r>
              <a:rPr sz="2000" b="1" spc="-6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dibandingkan</a:t>
            </a:r>
            <a:r>
              <a:rPr sz="20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ketentuan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sebelumnya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71" y="702818"/>
            <a:ext cx="11425555" cy="1979642"/>
          </a:xfrm>
          <a:custGeom>
            <a:avLst/>
            <a:gdLst/>
            <a:ahLst/>
            <a:cxnLst/>
            <a:rect l="l" t="t" r="r" b="b"/>
            <a:pathLst>
              <a:path w="11425555" h="1428114">
                <a:moveTo>
                  <a:pt x="11187430" y="0"/>
                </a:moveTo>
                <a:lnTo>
                  <a:pt x="238010" y="0"/>
                </a:lnTo>
                <a:lnTo>
                  <a:pt x="190040" y="4835"/>
                </a:lnTo>
                <a:lnTo>
                  <a:pt x="145362" y="18702"/>
                </a:lnTo>
                <a:lnTo>
                  <a:pt x="104933" y="40645"/>
                </a:lnTo>
                <a:lnTo>
                  <a:pt x="69708" y="69707"/>
                </a:lnTo>
                <a:lnTo>
                  <a:pt x="40646" y="104930"/>
                </a:lnTo>
                <a:lnTo>
                  <a:pt x="18702" y="145357"/>
                </a:lnTo>
                <a:lnTo>
                  <a:pt x="4835" y="190032"/>
                </a:lnTo>
                <a:lnTo>
                  <a:pt x="0" y="237998"/>
                </a:lnTo>
                <a:lnTo>
                  <a:pt x="0" y="1189989"/>
                </a:lnTo>
                <a:lnTo>
                  <a:pt x="4835" y="1237955"/>
                </a:lnTo>
                <a:lnTo>
                  <a:pt x="18702" y="1282630"/>
                </a:lnTo>
                <a:lnTo>
                  <a:pt x="40646" y="1323057"/>
                </a:lnTo>
                <a:lnTo>
                  <a:pt x="69708" y="1358280"/>
                </a:lnTo>
                <a:lnTo>
                  <a:pt x="104933" y="1387342"/>
                </a:lnTo>
                <a:lnTo>
                  <a:pt x="145362" y="1409285"/>
                </a:lnTo>
                <a:lnTo>
                  <a:pt x="190040" y="1423152"/>
                </a:lnTo>
                <a:lnTo>
                  <a:pt x="238010" y="1427988"/>
                </a:lnTo>
                <a:lnTo>
                  <a:pt x="11187430" y="1427988"/>
                </a:lnTo>
                <a:lnTo>
                  <a:pt x="11235395" y="1423152"/>
                </a:lnTo>
                <a:lnTo>
                  <a:pt x="11280070" y="1409285"/>
                </a:lnTo>
                <a:lnTo>
                  <a:pt x="11320497" y="1387342"/>
                </a:lnTo>
                <a:lnTo>
                  <a:pt x="11355720" y="1358280"/>
                </a:lnTo>
                <a:lnTo>
                  <a:pt x="11384782" y="1323057"/>
                </a:lnTo>
                <a:lnTo>
                  <a:pt x="11406725" y="1282630"/>
                </a:lnTo>
                <a:lnTo>
                  <a:pt x="11420592" y="1237955"/>
                </a:lnTo>
                <a:lnTo>
                  <a:pt x="11425428" y="1189989"/>
                </a:lnTo>
                <a:lnTo>
                  <a:pt x="11425428" y="237998"/>
                </a:lnTo>
                <a:lnTo>
                  <a:pt x="11420592" y="190032"/>
                </a:lnTo>
                <a:lnTo>
                  <a:pt x="11406725" y="145357"/>
                </a:lnTo>
                <a:lnTo>
                  <a:pt x="11384782" y="104930"/>
                </a:lnTo>
                <a:lnTo>
                  <a:pt x="11355720" y="69707"/>
                </a:lnTo>
                <a:lnTo>
                  <a:pt x="11320497" y="40645"/>
                </a:lnTo>
                <a:lnTo>
                  <a:pt x="11280070" y="18702"/>
                </a:lnTo>
                <a:lnTo>
                  <a:pt x="11235395" y="4835"/>
                </a:lnTo>
                <a:lnTo>
                  <a:pt x="11187430" y="0"/>
                </a:lnTo>
                <a:close/>
              </a:path>
            </a:pathLst>
          </a:custGeom>
          <a:solidFill>
            <a:srgbClr val="FCC71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900242"/>
              </p:ext>
            </p:extLst>
          </p:nvPr>
        </p:nvGraphicFramePr>
        <p:xfrm>
          <a:off x="166490" y="2922057"/>
          <a:ext cx="7212959" cy="3068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0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2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566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Bulan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17170" marR="211454" indent="12065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Gaji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(Rp)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3679" marR="38735" indent="-187960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Tunjangan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(Rp)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5560" marR="2667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Tunjangan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Hari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Raya (Rp)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22885" marR="159385" indent="-5651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Bonus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(Rp)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857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24460" marR="115570" indent="1905" algn="ctr">
                        <a:lnSpc>
                          <a:spcPct val="100000"/>
                        </a:lnSpc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Uang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Lembur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(Rp)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206375" marR="25400" indent="-172720"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Premi</a:t>
                      </a:r>
                      <a:r>
                        <a:rPr sz="1000" b="1" spc="-3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JKK dan JKM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(Rp)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793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252729" marR="52069" indent="-193675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Penghasilan Bruto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(Rp)</a:t>
                      </a:r>
                      <a:endParaRPr sz="1000" dirty="0">
                        <a:latin typeface="Segoe UI"/>
                        <a:cs typeface="Segoe U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 marL="83185" marR="7620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Tarif Efektif Bulanan Kategori </a:t>
                      </a:r>
                      <a:r>
                        <a:rPr sz="1000" b="1" spc="-5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A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301625" marR="133985" indent="-160020">
                        <a:lnSpc>
                          <a:spcPct val="100000"/>
                        </a:lnSpc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PPh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Pasal 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21</a:t>
                      </a:r>
                      <a:r>
                        <a:rPr sz="1000" b="1" spc="50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Segoe UI"/>
                          <a:cs typeface="Segoe UI"/>
                        </a:rPr>
                        <a:t>(Rp)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Januari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10.000.000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30.080.000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5"/>
                        </a:lnSpc>
                      </a:pPr>
                      <a:r>
                        <a:rPr sz="1000" spc="-25" dirty="0">
                          <a:latin typeface="Segoe UI"/>
                          <a:cs typeface="Segoe UI"/>
                        </a:rPr>
                        <a:t>13%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175"/>
                        </a:lnSpc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3.910.400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Februari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10.000.000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5.000.000</a:t>
                      </a:r>
                      <a:endParaRPr sz="1000" dirty="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35.080.000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latin typeface="Segoe UI"/>
                          <a:cs typeface="Segoe UI"/>
                        </a:rPr>
                        <a:t>14%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4.911.200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Maret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10.000.000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30.080.000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75"/>
                        </a:lnSpc>
                      </a:pPr>
                      <a:r>
                        <a:rPr sz="1000" spc="-25" dirty="0">
                          <a:latin typeface="Segoe UI"/>
                          <a:cs typeface="Segoe UI"/>
                        </a:rPr>
                        <a:t>13%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175"/>
                        </a:lnSpc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3.910.400</a:t>
                      </a:r>
                      <a:endParaRPr sz="10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17145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April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10.000.000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30.080.000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latin typeface="Segoe UI"/>
                          <a:cs typeface="Segoe UI"/>
                        </a:rPr>
                        <a:t>13%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3.910.400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25" dirty="0">
                          <a:latin typeface="Segoe UI"/>
                          <a:cs typeface="Segoe UI"/>
                        </a:rPr>
                        <a:t>Mei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10.000.000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5.000.000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35.080.000</a:t>
                      </a:r>
                      <a:endParaRPr sz="1000" dirty="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latin typeface="Segoe UI"/>
                          <a:cs typeface="Segoe UI"/>
                        </a:rPr>
                        <a:t>14%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4.911.200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17145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20" dirty="0">
                          <a:latin typeface="Segoe UI"/>
                          <a:cs typeface="Segoe UI"/>
                        </a:rPr>
                        <a:t>Juni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10.000.000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30.080.000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latin typeface="Segoe UI"/>
                          <a:cs typeface="Segoe UI"/>
                        </a:rPr>
                        <a:t>13%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3.910.400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20" dirty="0">
                          <a:latin typeface="Segoe UI"/>
                          <a:cs typeface="Segoe UI"/>
                        </a:rPr>
                        <a:t>Juli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10.000.000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50.080.000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latin typeface="Segoe UI"/>
                          <a:cs typeface="Segoe UI"/>
                        </a:rPr>
                        <a:t>18%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120"/>
                        </a:lnSpc>
                        <a:spcBef>
                          <a:spcPts val="85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9.014.400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5735">
                <a:tc>
                  <a:txBody>
                    <a:bodyPr/>
                    <a:lstStyle/>
                    <a:p>
                      <a:pPr marL="17145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Agustus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10.000.000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30.080.000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latin typeface="Segoe UI"/>
                          <a:cs typeface="Segoe UI"/>
                        </a:rPr>
                        <a:t>13%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3.910.400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September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10.000.000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30.080.000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latin typeface="Segoe UI"/>
                          <a:cs typeface="Segoe UI"/>
                        </a:rPr>
                        <a:t>13%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3.910.400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">
                        <a:lnSpc>
                          <a:spcPts val="117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Oktober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17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10.000.000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17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7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30.080.000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latin typeface="Segoe UI"/>
                          <a:cs typeface="Segoe UI"/>
                        </a:rPr>
                        <a:t>13%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3.910.400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November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10.000.000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75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30.080.000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</a:pPr>
                      <a:r>
                        <a:rPr sz="1000" spc="-25" dirty="0">
                          <a:latin typeface="Segoe UI"/>
                          <a:cs typeface="Segoe UI"/>
                        </a:rPr>
                        <a:t>13%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3.910.400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17145">
                        <a:lnSpc>
                          <a:spcPts val="117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Desember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ts val="117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10.000.000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ts val="117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60.000.000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7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ts val="117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90.080.000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1714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Jumlah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120.000.00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79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240.000.000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60.000.000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20.000.000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10.000.000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960.000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450.960.000</a:t>
                      </a:r>
                      <a:endParaRPr sz="1000">
                        <a:latin typeface="Segoe UI"/>
                        <a:cs typeface="Segoe U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2230" algn="r">
                        <a:lnSpc>
                          <a:spcPts val="1180"/>
                        </a:lnSpc>
                      </a:pPr>
                      <a:r>
                        <a:rPr sz="1000" spc="-10" dirty="0">
                          <a:latin typeface="Segoe UI"/>
                          <a:cs typeface="Segoe UI"/>
                        </a:rPr>
                        <a:t>50.120.000</a:t>
                      </a:r>
                      <a:endParaRPr sz="1000" dirty="0">
                        <a:latin typeface="Segoe UI"/>
                        <a:cs typeface="Segoe UI"/>
                      </a:endParaRPr>
                    </a:p>
                  </a:txBody>
                  <a:tcPr marL="0" marR="0" marT="0" marB="0">
                    <a:lnL w="12700">
                      <a:solidFill>
                        <a:srgbClr val="001F5F"/>
                      </a:solidFill>
                      <a:prstDash val="solid"/>
                    </a:lnL>
                    <a:lnR w="12700">
                      <a:solidFill>
                        <a:srgbClr val="001F5F"/>
                      </a:solidFill>
                      <a:prstDash val="solid"/>
                    </a:lnR>
                    <a:lnT w="12700">
                      <a:solidFill>
                        <a:srgbClr val="001F5F"/>
                      </a:solidFill>
                      <a:prstDash val="solid"/>
                    </a:lnT>
                    <a:lnB w="12700">
                      <a:solidFill>
                        <a:srgbClr val="001F5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23751" y="6085315"/>
            <a:ext cx="7045959" cy="532130"/>
          </a:xfrm>
          <a:custGeom>
            <a:avLst/>
            <a:gdLst/>
            <a:ahLst/>
            <a:cxnLst/>
            <a:rect l="l" t="t" r="r" b="b"/>
            <a:pathLst>
              <a:path w="7045959" h="532129">
                <a:moveTo>
                  <a:pt x="0" y="88645"/>
                </a:moveTo>
                <a:lnTo>
                  <a:pt x="6966" y="54140"/>
                </a:lnTo>
                <a:lnTo>
                  <a:pt x="25963" y="25963"/>
                </a:lnTo>
                <a:lnTo>
                  <a:pt x="54140" y="6966"/>
                </a:lnTo>
                <a:lnTo>
                  <a:pt x="88646" y="0"/>
                </a:lnTo>
                <a:lnTo>
                  <a:pt x="6956806" y="0"/>
                </a:lnTo>
                <a:lnTo>
                  <a:pt x="6991284" y="6966"/>
                </a:lnTo>
                <a:lnTo>
                  <a:pt x="7019464" y="25963"/>
                </a:lnTo>
                <a:lnTo>
                  <a:pt x="7038476" y="54140"/>
                </a:lnTo>
                <a:lnTo>
                  <a:pt x="7045452" y="88645"/>
                </a:lnTo>
                <a:lnTo>
                  <a:pt x="7045452" y="443229"/>
                </a:lnTo>
                <a:lnTo>
                  <a:pt x="7038476" y="477735"/>
                </a:lnTo>
                <a:lnTo>
                  <a:pt x="7019464" y="505912"/>
                </a:lnTo>
                <a:lnTo>
                  <a:pt x="6991284" y="524909"/>
                </a:lnTo>
                <a:lnTo>
                  <a:pt x="6956806" y="531875"/>
                </a:lnTo>
                <a:lnTo>
                  <a:pt x="88646" y="531875"/>
                </a:lnTo>
                <a:lnTo>
                  <a:pt x="54140" y="524909"/>
                </a:lnTo>
                <a:lnTo>
                  <a:pt x="25963" y="505912"/>
                </a:lnTo>
                <a:lnTo>
                  <a:pt x="6966" y="477735"/>
                </a:lnTo>
                <a:lnTo>
                  <a:pt x="0" y="443229"/>
                </a:lnTo>
                <a:lnTo>
                  <a:pt x="0" y="88645"/>
                </a:lnTo>
                <a:close/>
              </a:path>
            </a:pathLst>
          </a:custGeom>
          <a:ln w="12700">
            <a:solidFill>
              <a:srgbClr val="1F2C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4700" y="6132093"/>
            <a:ext cx="683577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Segoe UI"/>
                <a:cs typeface="Segoe UI"/>
              </a:rPr>
              <a:t>Petunjuk</a:t>
            </a:r>
            <a:r>
              <a:rPr sz="1300" spc="110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pelaksanaan</a:t>
            </a:r>
            <a:r>
              <a:rPr sz="1300" spc="114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juga</a:t>
            </a:r>
            <a:r>
              <a:rPr sz="1300" spc="114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berlaku</a:t>
            </a:r>
            <a:r>
              <a:rPr sz="1300" spc="110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untuk</a:t>
            </a:r>
            <a:r>
              <a:rPr sz="1300" spc="114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menghitung</a:t>
            </a:r>
            <a:r>
              <a:rPr sz="1300" spc="110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PPh</a:t>
            </a:r>
            <a:r>
              <a:rPr sz="1300" spc="110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Pasal</a:t>
            </a:r>
            <a:r>
              <a:rPr sz="1300" spc="110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21</a:t>
            </a:r>
            <a:r>
              <a:rPr sz="1300" spc="110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bagi</a:t>
            </a:r>
            <a:r>
              <a:rPr sz="1300" spc="95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penerima</a:t>
            </a:r>
            <a:r>
              <a:rPr sz="1300" spc="110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pensiun </a:t>
            </a:r>
            <a:r>
              <a:rPr sz="1300" dirty="0">
                <a:latin typeface="Segoe UI"/>
                <a:cs typeface="Segoe UI"/>
              </a:rPr>
              <a:t>berkala</a:t>
            </a:r>
            <a:r>
              <a:rPr sz="1300" spc="-40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serta</a:t>
            </a:r>
            <a:r>
              <a:rPr sz="1300" spc="-50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PNS.</a:t>
            </a:r>
            <a:r>
              <a:rPr sz="1300" spc="-25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Anggota</a:t>
            </a:r>
            <a:r>
              <a:rPr sz="1300" spc="-55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TNI,</a:t>
            </a:r>
            <a:r>
              <a:rPr sz="1300" spc="-35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Anggota</a:t>
            </a:r>
            <a:r>
              <a:rPr sz="1300" spc="-45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Polri,</a:t>
            </a:r>
            <a:r>
              <a:rPr sz="1300" spc="-30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Pejabat</a:t>
            </a:r>
            <a:r>
              <a:rPr sz="1300" spc="-40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Negara,</a:t>
            </a:r>
            <a:r>
              <a:rPr sz="1300" spc="-30" dirty="0">
                <a:latin typeface="Segoe UI"/>
                <a:cs typeface="Segoe UI"/>
              </a:rPr>
              <a:t> </a:t>
            </a:r>
            <a:r>
              <a:rPr sz="1300" dirty="0">
                <a:latin typeface="Segoe UI"/>
                <a:cs typeface="Segoe UI"/>
              </a:rPr>
              <a:t>dan</a:t>
            </a:r>
            <a:r>
              <a:rPr sz="1300" spc="-45" dirty="0">
                <a:latin typeface="Segoe UI"/>
                <a:cs typeface="Segoe UI"/>
              </a:rPr>
              <a:t> </a:t>
            </a:r>
            <a:r>
              <a:rPr sz="1300" spc="-10" dirty="0">
                <a:latin typeface="Segoe UI"/>
                <a:cs typeface="Segoe UI"/>
              </a:rPr>
              <a:t>Pensiunannya.</a:t>
            </a:r>
            <a:endParaRPr sz="1300" dirty="0">
              <a:latin typeface="Segoe UI"/>
              <a:cs typeface="Segoe U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0398" y="3050001"/>
            <a:ext cx="4486631" cy="3332766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73736" y="100981"/>
            <a:ext cx="11547475" cy="562610"/>
            <a:chOff x="0" y="170687"/>
            <a:chExt cx="11547475" cy="562610"/>
          </a:xfrm>
        </p:grpSpPr>
        <p:sp>
          <p:nvSpPr>
            <p:cNvPr id="8" name="object 8"/>
            <p:cNvSpPr/>
            <p:nvPr/>
          </p:nvSpPr>
          <p:spPr>
            <a:xfrm>
              <a:off x="0" y="170687"/>
              <a:ext cx="436245" cy="546100"/>
            </a:xfrm>
            <a:custGeom>
              <a:avLst/>
              <a:gdLst/>
              <a:ahLst/>
              <a:cxnLst/>
              <a:rect l="l" t="t" r="r" b="b"/>
              <a:pathLst>
                <a:path w="436245" h="546100">
                  <a:moveTo>
                    <a:pt x="435864" y="0"/>
                  </a:moveTo>
                  <a:lnTo>
                    <a:pt x="0" y="0"/>
                  </a:lnTo>
                  <a:lnTo>
                    <a:pt x="0" y="545592"/>
                  </a:lnTo>
                  <a:lnTo>
                    <a:pt x="435864" y="545592"/>
                  </a:lnTo>
                  <a:lnTo>
                    <a:pt x="43586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1104" y="170687"/>
              <a:ext cx="11096625" cy="562610"/>
            </a:xfrm>
            <a:custGeom>
              <a:avLst/>
              <a:gdLst/>
              <a:ahLst/>
              <a:cxnLst/>
              <a:rect l="l" t="t" r="r" b="b"/>
              <a:pathLst>
                <a:path w="11096625" h="562610">
                  <a:moveTo>
                    <a:pt x="11096244" y="0"/>
                  </a:moveTo>
                  <a:lnTo>
                    <a:pt x="0" y="0"/>
                  </a:lnTo>
                  <a:lnTo>
                    <a:pt x="0" y="562355"/>
                  </a:lnTo>
                  <a:lnTo>
                    <a:pt x="11096244" y="562355"/>
                  </a:lnTo>
                  <a:lnTo>
                    <a:pt x="11096244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2818" y="113577"/>
            <a:ext cx="10942955" cy="5518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5"/>
              </a:lnSpc>
              <a:spcBef>
                <a:spcPts val="100"/>
              </a:spcBef>
              <a:tabLst>
                <a:tab pos="981710" algn="l"/>
                <a:tab pos="2682875" algn="l"/>
                <a:tab pos="3284854" algn="l"/>
                <a:tab pos="4013200" algn="l"/>
                <a:tab pos="4462780" algn="l"/>
                <a:tab pos="5080635" algn="l"/>
                <a:tab pos="6155055" algn="l"/>
                <a:tab pos="6929120" algn="l"/>
                <a:tab pos="7639684" algn="l"/>
                <a:tab pos="8907780" algn="l"/>
                <a:tab pos="9563100" algn="l"/>
              </a:tabLst>
            </a:pPr>
            <a:r>
              <a:rPr sz="2000" spc="-10" dirty="0">
                <a:solidFill>
                  <a:schemeClr val="bg1"/>
                </a:solidFill>
              </a:rPr>
              <a:t>Contoh</a:t>
            </a:r>
            <a:r>
              <a:rPr sz="2000" dirty="0">
                <a:solidFill>
                  <a:schemeClr val="bg1"/>
                </a:solidFill>
              </a:rPr>
              <a:t>	</a:t>
            </a:r>
            <a:r>
              <a:rPr sz="2000" spc="-10" dirty="0">
                <a:solidFill>
                  <a:schemeClr val="bg1"/>
                </a:solidFill>
              </a:rPr>
              <a:t>penghitungan</a:t>
            </a:r>
            <a:r>
              <a:rPr sz="2000" dirty="0">
                <a:solidFill>
                  <a:schemeClr val="bg1"/>
                </a:solidFill>
              </a:rPr>
              <a:t>	</a:t>
            </a:r>
            <a:r>
              <a:rPr sz="2000" spc="-25" dirty="0">
                <a:solidFill>
                  <a:schemeClr val="bg1"/>
                </a:solidFill>
              </a:rPr>
              <a:t>PPh</a:t>
            </a:r>
            <a:r>
              <a:rPr sz="2000" dirty="0">
                <a:solidFill>
                  <a:schemeClr val="bg1"/>
                </a:solidFill>
              </a:rPr>
              <a:t>	</a:t>
            </a:r>
            <a:r>
              <a:rPr sz="2000" spc="-10" dirty="0">
                <a:solidFill>
                  <a:schemeClr val="bg1"/>
                </a:solidFill>
              </a:rPr>
              <a:t>Pasal</a:t>
            </a:r>
            <a:r>
              <a:rPr sz="2000" dirty="0">
                <a:solidFill>
                  <a:schemeClr val="bg1"/>
                </a:solidFill>
              </a:rPr>
              <a:t>	</a:t>
            </a:r>
            <a:r>
              <a:rPr sz="2000" spc="-25" dirty="0">
                <a:solidFill>
                  <a:schemeClr val="bg1"/>
                </a:solidFill>
              </a:rPr>
              <a:t>21</a:t>
            </a:r>
            <a:r>
              <a:rPr sz="2000" dirty="0">
                <a:solidFill>
                  <a:schemeClr val="bg1"/>
                </a:solidFill>
              </a:rPr>
              <a:t>	</a:t>
            </a:r>
            <a:r>
              <a:rPr sz="2000" spc="-20" dirty="0">
                <a:solidFill>
                  <a:schemeClr val="bg1"/>
                </a:solidFill>
              </a:rPr>
              <a:t>atas</a:t>
            </a:r>
            <a:r>
              <a:rPr sz="2000" dirty="0">
                <a:solidFill>
                  <a:schemeClr val="bg1"/>
                </a:solidFill>
              </a:rPr>
              <a:t>	</a:t>
            </a:r>
            <a:r>
              <a:rPr sz="2000" spc="-10" dirty="0">
                <a:solidFill>
                  <a:schemeClr val="bg1"/>
                </a:solidFill>
              </a:rPr>
              <a:t>Pegawai</a:t>
            </a:r>
            <a:r>
              <a:rPr sz="2000" dirty="0">
                <a:solidFill>
                  <a:schemeClr val="bg1"/>
                </a:solidFill>
              </a:rPr>
              <a:t>	</a:t>
            </a:r>
            <a:r>
              <a:rPr sz="2000" spc="-10" dirty="0">
                <a:solidFill>
                  <a:schemeClr val="bg1"/>
                </a:solidFill>
              </a:rPr>
              <a:t>Tetap</a:t>
            </a:r>
            <a:r>
              <a:rPr sz="2000" dirty="0">
                <a:solidFill>
                  <a:schemeClr val="bg1"/>
                </a:solidFill>
              </a:rPr>
              <a:t>	</a:t>
            </a:r>
            <a:r>
              <a:rPr sz="2000" spc="-20" dirty="0">
                <a:solidFill>
                  <a:schemeClr val="bg1"/>
                </a:solidFill>
              </a:rPr>
              <a:t>yang</a:t>
            </a:r>
            <a:r>
              <a:rPr sz="2000" dirty="0">
                <a:solidFill>
                  <a:schemeClr val="bg1"/>
                </a:solidFill>
              </a:rPr>
              <a:t>	</a:t>
            </a:r>
            <a:r>
              <a:rPr sz="2000" spc="-10" dirty="0">
                <a:solidFill>
                  <a:schemeClr val="bg1"/>
                </a:solidFill>
              </a:rPr>
              <a:t>menerima</a:t>
            </a:r>
            <a:r>
              <a:rPr sz="2000" dirty="0">
                <a:solidFill>
                  <a:schemeClr val="bg1"/>
                </a:solidFill>
              </a:rPr>
              <a:t>	</a:t>
            </a:r>
            <a:r>
              <a:rPr sz="2000" spc="-20" dirty="0">
                <a:solidFill>
                  <a:schemeClr val="bg1"/>
                </a:solidFill>
              </a:rPr>
              <a:t>atau</a:t>
            </a:r>
            <a:r>
              <a:rPr sz="2000" dirty="0">
                <a:solidFill>
                  <a:schemeClr val="bg1"/>
                </a:solidFill>
              </a:rPr>
              <a:t>	</a:t>
            </a:r>
            <a:r>
              <a:rPr sz="2000" spc="-10" dirty="0">
                <a:solidFill>
                  <a:schemeClr val="bg1"/>
                </a:solidFill>
              </a:rPr>
              <a:t>memperoleh</a:t>
            </a:r>
          </a:p>
          <a:p>
            <a:pPr marL="12700">
              <a:lnSpc>
                <a:spcPts val="2055"/>
              </a:lnSpc>
            </a:pPr>
            <a:r>
              <a:rPr sz="2000" dirty="0">
                <a:solidFill>
                  <a:schemeClr val="bg1"/>
                </a:solidFill>
              </a:rPr>
              <a:t>penghasilan</a:t>
            </a:r>
            <a:r>
              <a:rPr sz="2000" spc="-70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dalam</a:t>
            </a:r>
            <a:r>
              <a:rPr sz="2000" spc="-45" dirty="0">
                <a:solidFill>
                  <a:schemeClr val="bg1"/>
                </a:solidFill>
              </a:rPr>
              <a:t> </a:t>
            </a:r>
            <a:r>
              <a:rPr sz="2000" dirty="0">
                <a:solidFill>
                  <a:schemeClr val="bg1"/>
                </a:solidFill>
              </a:rPr>
              <a:t>satu</a:t>
            </a:r>
            <a:r>
              <a:rPr sz="2000" spc="-45" dirty="0">
                <a:solidFill>
                  <a:schemeClr val="bg1"/>
                </a:solidFill>
              </a:rPr>
              <a:t> </a:t>
            </a:r>
            <a:r>
              <a:rPr sz="2000" spc="-20" dirty="0">
                <a:solidFill>
                  <a:schemeClr val="bg1"/>
                </a:solidFill>
              </a:rPr>
              <a:t>Tahun</a:t>
            </a:r>
            <a:r>
              <a:rPr sz="2000" spc="-25" dirty="0">
                <a:solidFill>
                  <a:schemeClr val="bg1"/>
                </a:solidFill>
              </a:rPr>
              <a:t> </a:t>
            </a:r>
            <a:r>
              <a:rPr sz="2000" spc="-10" dirty="0">
                <a:solidFill>
                  <a:schemeClr val="bg1"/>
                </a:solidFill>
              </a:rPr>
              <a:t>Pajak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6827519" y="6627876"/>
            <a:ext cx="3962400" cy="47625"/>
            <a:chOff x="6827519" y="6627876"/>
            <a:chExt cx="3962400" cy="47625"/>
          </a:xfrm>
        </p:grpSpPr>
        <p:sp>
          <p:nvSpPr>
            <p:cNvPr id="12" name="object 12"/>
            <p:cNvSpPr/>
            <p:nvPr/>
          </p:nvSpPr>
          <p:spPr>
            <a:xfrm>
              <a:off x="6827519" y="6627876"/>
              <a:ext cx="1323340" cy="47625"/>
            </a:xfrm>
            <a:custGeom>
              <a:avLst/>
              <a:gdLst/>
              <a:ahLst/>
              <a:cxnLst/>
              <a:rect l="l" t="t" r="r" b="b"/>
              <a:pathLst>
                <a:path w="1323340" h="47625">
                  <a:moveTo>
                    <a:pt x="1322831" y="0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1322831" y="47244"/>
                  </a:lnTo>
                  <a:lnTo>
                    <a:pt x="1322831" y="0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50351" y="6627876"/>
              <a:ext cx="2639568" cy="47244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11692128" y="512063"/>
            <a:ext cx="500380" cy="504825"/>
          </a:xfrm>
          <a:custGeom>
            <a:avLst/>
            <a:gdLst/>
            <a:ahLst/>
            <a:cxnLst/>
            <a:rect l="l" t="t" r="r" b="b"/>
            <a:pathLst>
              <a:path w="500379" h="504825">
                <a:moveTo>
                  <a:pt x="499872" y="0"/>
                </a:moveTo>
                <a:lnTo>
                  <a:pt x="84074" y="0"/>
                </a:lnTo>
                <a:lnTo>
                  <a:pt x="51327" y="6600"/>
                </a:lnTo>
                <a:lnTo>
                  <a:pt x="24606" y="24606"/>
                </a:lnTo>
                <a:lnTo>
                  <a:pt x="6600" y="51327"/>
                </a:lnTo>
                <a:lnTo>
                  <a:pt x="0" y="84074"/>
                </a:lnTo>
                <a:lnTo>
                  <a:pt x="0" y="420370"/>
                </a:lnTo>
                <a:lnTo>
                  <a:pt x="6600" y="453116"/>
                </a:lnTo>
                <a:lnTo>
                  <a:pt x="24606" y="479837"/>
                </a:lnTo>
                <a:lnTo>
                  <a:pt x="51327" y="497843"/>
                </a:lnTo>
                <a:lnTo>
                  <a:pt x="84074" y="504444"/>
                </a:lnTo>
                <a:lnTo>
                  <a:pt x="499872" y="504444"/>
                </a:lnTo>
                <a:lnTo>
                  <a:pt x="4998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74700" y="469034"/>
            <a:ext cx="11758295" cy="22134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Segoe UI"/>
                <a:cs typeface="Segoe UI"/>
              </a:rPr>
              <a:t>48</a:t>
            </a:r>
            <a:endParaRPr sz="1800" dirty="0">
              <a:latin typeface="Segoe UI"/>
              <a:cs typeface="Segoe UI"/>
            </a:endParaRPr>
          </a:p>
          <a:p>
            <a:pPr marL="12700" marR="631825">
              <a:lnSpc>
                <a:spcPct val="100000"/>
              </a:lnSpc>
            </a:pPr>
            <a:r>
              <a:rPr sz="1400" spc="-10" dirty="0">
                <a:solidFill>
                  <a:srgbClr val="221F1F"/>
                </a:solidFill>
                <a:latin typeface="Segoe UI"/>
                <a:cs typeface="Segoe UI"/>
              </a:rPr>
              <a:t>Tuan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400" spc="-1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bekerja pada PT</a:t>
            </a:r>
            <a:r>
              <a:rPr sz="1400" spc="-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Z.</a:t>
            </a:r>
            <a:r>
              <a:rPr sz="1400" spc="-10" dirty="0">
                <a:solidFill>
                  <a:srgbClr val="221F1F"/>
                </a:solidFill>
                <a:latin typeface="Segoe UI"/>
                <a:cs typeface="Segoe UI"/>
              </a:rPr>
              <a:t> Tuan</a:t>
            </a:r>
            <a:r>
              <a:rPr sz="1400" spc="-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400" spc="-1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 err="1">
                <a:solidFill>
                  <a:srgbClr val="221F1F"/>
                </a:solidFill>
                <a:latin typeface="Segoe UI"/>
                <a:cs typeface="Segoe UI"/>
              </a:rPr>
              <a:t>berstatus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lang="en-US" sz="1400" b="1" dirty="0" err="1">
                <a:solidFill>
                  <a:srgbClr val="221F1F"/>
                </a:solidFill>
                <a:latin typeface="Segoe UI"/>
                <a:cs typeface="Segoe UI"/>
              </a:rPr>
              <a:t>M</a:t>
            </a:r>
            <a:r>
              <a:rPr sz="1400" b="1" dirty="0" err="1">
                <a:solidFill>
                  <a:srgbClr val="221F1F"/>
                </a:solidFill>
                <a:latin typeface="Segoe UI"/>
                <a:cs typeface="Segoe UI"/>
              </a:rPr>
              <a:t>enikah</a:t>
            </a:r>
            <a:r>
              <a:rPr sz="1400" spc="-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dan</a:t>
            </a:r>
            <a:r>
              <a:rPr sz="1400" spc="-1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lang="en-US" sz="1400" b="1" spc="-10" dirty="0" err="1">
                <a:solidFill>
                  <a:srgbClr val="221F1F"/>
                </a:solidFill>
                <a:latin typeface="Segoe UI"/>
                <a:cs typeface="Segoe UI"/>
              </a:rPr>
              <a:t>T</a:t>
            </a:r>
            <a:r>
              <a:rPr sz="1400" b="1" dirty="0" err="1">
                <a:solidFill>
                  <a:srgbClr val="221F1F"/>
                </a:solidFill>
                <a:latin typeface="Segoe UI"/>
                <a:cs typeface="Segoe UI"/>
              </a:rPr>
              <a:t>idak</a:t>
            </a:r>
            <a:r>
              <a:rPr sz="1400" b="1" spc="-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memiliki</a:t>
            </a:r>
            <a:r>
              <a:rPr sz="1400" b="1" spc="-1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tanggungan</a:t>
            </a:r>
            <a:r>
              <a:rPr sz="1400" b="1" spc="-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(K/0)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.</a:t>
            </a:r>
            <a:r>
              <a:rPr sz="1400" spc="-1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endParaRPr lang="en-US" sz="1400" spc="-10" dirty="0">
              <a:solidFill>
                <a:srgbClr val="221F1F"/>
              </a:solidFill>
              <a:latin typeface="Segoe UI"/>
              <a:cs typeface="Segoe UI"/>
            </a:endParaRPr>
          </a:p>
          <a:p>
            <a:pPr marL="12700" marR="631825">
              <a:lnSpc>
                <a:spcPct val="100000"/>
              </a:lnSpc>
            </a:pPr>
            <a:endParaRPr lang="en-US" sz="800" b="1" spc="-10" dirty="0">
              <a:solidFill>
                <a:srgbClr val="221F1F"/>
              </a:solidFill>
              <a:latin typeface="Segoe UI"/>
              <a:cs typeface="Segoe UI"/>
            </a:endParaRPr>
          </a:p>
          <a:p>
            <a:pPr marL="12700" marR="631825">
              <a:lnSpc>
                <a:spcPct val="100000"/>
              </a:lnSpc>
            </a:pPr>
            <a:r>
              <a:rPr sz="1400" b="1" dirty="0" err="1">
                <a:solidFill>
                  <a:srgbClr val="221F1F"/>
                </a:solidFill>
                <a:latin typeface="Segoe UI"/>
                <a:cs typeface="Segoe UI"/>
              </a:rPr>
              <a:t>Premi</a:t>
            </a:r>
            <a:r>
              <a:rPr sz="1400" b="1" spc="-1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JKK dan</a:t>
            </a:r>
            <a:r>
              <a:rPr sz="1400" b="1" spc="-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JKM</a:t>
            </a:r>
            <a:r>
              <a:rPr sz="1400" b="1" spc="-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per bulan</a:t>
            </a:r>
            <a:r>
              <a:rPr sz="1400" spc="-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yang</a:t>
            </a:r>
            <a:r>
              <a:rPr sz="1400" spc="-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dibayar</a:t>
            </a:r>
            <a:r>
              <a:rPr sz="1400" spc="-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spc="-20" dirty="0">
                <a:solidFill>
                  <a:srgbClr val="221F1F"/>
                </a:solidFill>
                <a:latin typeface="Segoe UI"/>
                <a:cs typeface="Segoe UI"/>
              </a:rPr>
              <a:t>oleh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PT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Z</a:t>
            </a:r>
            <a:r>
              <a:rPr sz="1400" spc="3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untuk</a:t>
            </a:r>
            <a:r>
              <a:rPr sz="1400" spc="3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Tuan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400" spc="2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adalah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Segoe UI"/>
                <a:cs typeface="Segoe UI"/>
              </a:rPr>
              <a:t>masing-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masing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sebesar</a:t>
            </a:r>
            <a:r>
              <a:rPr sz="1400" spc="4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0,50%</a:t>
            </a:r>
            <a:r>
              <a:rPr sz="1400" b="1" spc="1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dan</a:t>
            </a:r>
            <a:r>
              <a:rPr sz="1400" b="1" spc="3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0,30%</a:t>
            </a:r>
            <a:r>
              <a:rPr sz="1400" b="1" spc="2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dari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komponen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gaji</a:t>
            </a:r>
            <a:r>
              <a:rPr sz="1400" spc="2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Tuan</a:t>
            </a:r>
            <a:r>
              <a:rPr sz="1400" spc="2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A.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endParaRPr lang="en-US" sz="1400" spc="30" dirty="0">
              <a:solidFill>
                <a:srgbClr val="221F1F"/>
              </a:solidFill>
              <a:latin typeface="Segoe UI"/>
              <a:cs typeface="Segoe UI"/>
            </a:endParaRPr>
          </a:p>
          <a:p>
            <a:pPr marL="12700" marR="631825">
              <a:lnSpc>
                <a:spcPct val="100000"/>
              </a:lnSpc>
            </a:pPr>
            <a:endParaRPr lang="en-US" sz="800" b="1" spc="30" dirty="0">
              <a:solidFill>
                <a:srgbClr val="221F1F"/>
              </a:solidFill>
              <a:latin typeface="Segoe UI"/>
              <a:cs typeface="Segoe UI"/>
            </a:endParaRPr>
          </a:p>
          <a:p>
            <a:pPr marL="12700" marR="631825">
              <a:lnSpc>
                <a:spcPct val="100000"/>
              </a:lnSpc>
            </a:pPr>
            <a:r>
              <a:rPr sz="1400" b="1" dirty="0" err="1">
                <a:solidFill>
                  <a:srgbClr val="221F1F"/>
                </a:solidFill>
                <a:latin typeface="Segoe UI"/>
                <a:cs typeface="Segoe UI"/>
              </a:rPr>
              <a:t>Iuran</a:t>
            </a:r>
            <a:r>
              <a:rPr sz="1400" b="1" spc="3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pensiun</a:t>
            </a:r>
            <a:r>
              <a:rPr sz="1400" b="1" spc="3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yang</a:t>
            </a:r>
            <a:r>
              <a:rPr sz="1400" spc="3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dibayarkan</a:t>
            </a:r>
            <a:r>
              <a:rPr sz="1400" spc="3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oleh</a:t>
            </a:r>
            <a:r>
              <a:rPr sz="1400" b="1" spc="2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PT</a:t>
            </a:r>
            <a:r>
              <a:rPr sz="1400" b="1" spc="3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spc="-50" dirty="0">
                <a:solidFill>
                  <a:srgbClr val="221F1F"/>
                </a:solidFill>
                <a:latin typeface="Segoe UI"/>
                <a:cs typeface="Segoe UI"/>
              </a:rPr>
              <a:t>Z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untuk</a:t>
            </a:r>
            <a:r>
              <a:rPr sz="1400" spc="16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Tuan</a:t>
            </a:r>
            <a:r>
              <a:rPr sz="1400" spc="17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400" spc="16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adalah</a:t>
            </a:r>
            <a:r>
              <a:rPr sz="1400" spc="17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sebesar</a:t>
            </a:r>
            <a:r>
              <a:rPr sz="1400" spc="17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Rp200.000,00</a:t>
            </a:r>
            <a:r>
              <a:rPr sz="1400" b="1" spc="16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per</a:t>
            </a:r>
            <a:r>
              <a:rPr sz="1400" spc="17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bulan</a:t>
            </a:r>
            <a:r>
              <a:rPr sz="1400" spc="17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sedangkan</a:t>
            </a:r>
            <a:r>
              <a:rPr sz="1400" spc="17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iuran</a:t>
            </a:r>
            <a:r>
              <a:rPr sz="1400" spc="16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pensiun</a:t>
            </a:r>
            <a:r>
              <a:rPr sz="1400" spc="17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yang</a:t>
            </a:r>
            <a:r>
              <a:rPr sz="1400" spc="17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dibayar</a:t>
            </a:r>
            <a:r>
              <a:rPr sz="1400" b="1" spc="17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sendiri</a:t>
            </a:r>
            <a:r>
              <a:rPr sz="1400" b="1" spc="18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oleh</a:t>
            </a:r>
            <a:r>
              <a:rPr sz="1400" b="1" spc="16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Tuan</a:t>
            </a:r>
            <a:r>
              <a:rPr sz="1400" b="1" spc="17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400" b="1" spc="17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melalui</a:t>
            </a:r>
            <a:r>
              <a:rPr sz="1400" spc="16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PT</a:t>
            </a:r>
            <a:r>
              <a:rPr sz="1400" spc="18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Z</a:t>
            </a:r>
            <a:r>
              <a:rPr sz="1400" spc="18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Segoe UI"/>
                <a:cs typeface="Segoe UI"/>
              </a:rPr>
              <a:t>adalah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sebesar</a:t>
            </a:r>
            <a:r>
              <a:rPr sz="1400" spc="9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Rp100.000,00</a:t>
            </a:r>
            <a:r>
              <a:rPr sz="1400" b="1" spc="8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per</a:t>
            </a:r>
            <a:r>
              <a:rPr sz="1400" spc="9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bulan.</a:t>
            </a:r>
            <a:r>
              <a:rPr sz="1400" spc="8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endParaRPr lang="en-US" sz="1400" spc="85" dirty="0">
              <a:solidFill>
                <a:srgbClr val="221F1F"/>
              </a:solidFill>
              <a:latin typeface="Segoe UI"/>
              <a:cs typeface="Segoe UI"/>
            </a:endParaRPr>
          </a:p>
          <a:p>
            <a:pPr marL="12700" marR="631825">
              <a:lnSpc>
                <a:spcPct val="100000"/>
              </a:lnSpc>
            </a:pPr>
            <a:endParaRPr lang="en-US" sz="800" spc="85" dirty="0">
              <a:solidFill>
                <a:srgbClr val="221F1F"/>
              </a:solidFill>
              <a:latin typeface="Segoe UI"/>
              <a:cs typeface="Segoe UI"/>
            </a:endParaRPr>
          </a:p>
          <a:p>
            <a:pPr marL="12700" marR="631825">
              <a:lnSpc>
                <a:spcPct val="100000"/>
              </a:lnSpc>
            </a:pP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Tuan</a:t>
            </a:r>
            <a:r>
              <a:rPr sz="1400" spc="8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400" spc="8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melakukan</a:t>
            </a:r>
            <a:r>
              <a:rPr sz="1400" spc="9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pembayaran</a:t>
            </a:r>
            <a:r>
              <a:rPr sz="1400" spc="10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zakat</a:t>
            </a:r>
            <a:r>
              <a:rPr sz="1400" b="1" spc="9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sebesar</a:t>
            </a:r>
            <a:r>
              <a:rPr sz="1400" spc="9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b="1" dirty="0">
                <a:solidFill>
                  <a:srgbClr val="221F1F"/>
                </a:solidFill>
                <a:latin typeface="Segoe UI"/>
                <a:cs typeface="Segoe UI"/>
              </a:rPr>
              <a:t>Rp200.000,00</a:t>
            </a:r>
            <a:r>
              <a:rPr sz="1400" b="1" spc="7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per</a:t>
            </a:r>
            <a:r>
              <a:rPr sz="1400" spc="10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bulan</a:t>
            </a:r>
            <a:r>
              <a:rPr sz="1400" spc="9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melalui</a:t>
            </a:r>
            <a:r>
              <a:rPr sz="1400" spc="8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PT</a:t>
            </a:r>
            <a:r>
              <a:rPr sz="1400" spc="8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Z</a:t>
            </a:r>
            <a:r>
              <a:rPr sz="1400" spc="9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kepada</a:t>
            </a:r>
            <a:r>
              <a:rPr sz="1400" spc="10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Badan</a:t>
            </a:r>
            <a:r>
              <a:rPr sz="1400" spc="8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spc="-20" dirty="0">
                <a:solidFill>
                  <a:srgbClr val="221F1F"/>
                </a:solidFill>
                <a:latin typeface="Segoe UI"/>
                <a:cs typeface="Segoe UI"/>
              </a:rPr>
              <a:t>Amil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Zakat</a:t>
            </a:r>
            <a:r>
              <a:rPr sz="1400" spc="3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yang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disahkan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oleh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pemerintah.</a:t>
            </a:r>
            <a:r>
              <a:rPr sz="1400" spc="2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Selama</a:t>
            </a:r>
            <a:r>
              <a:rPr sz="1400" spc="2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tahun</a:t>
            </a:r>
            <a:r>
              <a:rPr sz="1400" spc="2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2024,</a:t>
            </a:r>
            <a:r>
              <a:rPr sz="1400" spc="2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Tuan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A</a:t>
            </a:r>
            <a:r>
              <a:rPr sz="1400" spc="1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menerima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atau</a:t>
            </a:r>
            <a:r>
              <a:rPr sz="1400" spc="2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memperoleh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penghasilan</a:t>
            </a:r>
            <a:r>
              <a:rPr sz="1400" spc="4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dan</a:t>
            </a:r>
            <a:r>
              <a:rPr sz="1400" spc="1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penghitungan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PPh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Pasal</a:t>
            </a:r>
            <a:r>
              <a:rPr sz="1400" spc="30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spc="-25" dirty="0">
                <a:solidFill>
                  <a:srgbClr val="221F1F"/>
                </a:solidFill>
                <a:latin typeface="Segoe UI"/>
                <a:cs typeface="Segoe UI"/>
              </a:rPr>
              <a:t>21 </a:t>
            </a:r>
            <a:r>
              <a:rPr sz="1400" dirty="0">
                <a:solidFill>
                  <a:srgbClr val="221F1F"/>
                </a:solidFill>
                <a:latin typeface="Segoe UI"/>
                <a:cs typeface="Segoe UI"/>
              </a:rPr>
              <a:t>sebagai</a:t>
            </a:r>
            <a:r>
              <a:rPr sz="1400" spc="-45" dirty="0">
                <a:solidFill>
                  <a:srgbClr val="221F1F"/>
                </a:solidFill>
                <a:latin typeface="Segoe UI"/>
                <a:cs typeface="Segoe UI"/>
              </a:rPr>
              <a:t> </a:t>
            </a:r>
            <a:r>
              <a:rPr sz="1400" spc="-10" dirty="0">
                <a:solidFill>
                  <a:srgbClr val="221F1F"/>
                </a:solidFill>
                <a:latin typeface="Segoe UI"/>
                <a:cs typeface="Segoe UI"/>
              </a:rPr>
              <a:t>berikut:</a:t>
            </a:r>
            <a:endParaRPr sz="1400" dirty="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3751" y="2695582"/>
            <a:ext cx="1249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Setiap</a:t>
            </a:r>
            <a:r>
              <a:rPr sz="1200" b="1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Masa</a:t>
            </a:r>
            <a:r>
              <a:rPr sz="1200" b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Pajak</a:t>
            </a:r>
            <a:r>
              <a:rPr sz="1200" b="1" u="sng" spc="-4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sng" spc="-5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: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89189" y="2778559"/>
            <a:ext cx="182414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Calibri"/>
                <a:cs typeface="Calibri"/>
              </a:rPr>
              <a:t>:</a:t>
            </a:r>
            <a:r>
              <a:rPr lang="en-US" sz="1400" b="1" u="sng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/>
              </a:rPr>
              <a:t>Masa</a:t>
            </a:r>
            <a:r>
              <a:rPr lang="en-US" sz="1400" b="1" u="sng" spc="-3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/>
              </a:rPr>
              <a:t> </a:t>
            </a:r>
            <a:r>
              <a:rPr lang="en-US" sz="1400" b="1" u="sng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/>
              </a:rPr>
              <a:t>Pajak</a:t>
            </a:r>
            <a:r>
              <a:rPr lang="en-US" sz="1400" b="1" u="sng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/>
              </a:rPr>
              <a:t> </a:t>
            </a:r>
            <a:r>
              <a:rPr lang="en-US" sz="1400" b="1" u="sng" spc="-10" dirty="0" err="1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cs typeface="Calibri"/>
              </a:rPr>
              <a:t>Terakhir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08283" y="6518412"/>
            <a:ext cx="1028700" cy="21272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100" spc="-10" dirty="0">
                <a:solidFill>
                  <a:srgbClr val="1B2852"/>
                </a:solidFill>
                <a:latin typeface="Segoe UI"/>
                <a:cs typeface="Segoe UI"/>
                <a:hlinkClick r:id="rId4"/>
              </a:rPr>
              <a:t>www.pajak.go.id</a:t>
            </a:r>
            <a:endParaRPr sz="11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970" y="2080260"/>
            <a:ext cx="5099537" cy="477773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17975" y="6273495"/>
            <a:ext cx="1868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B2852"/>
                </a:solidFill>
                <a:latin typeface="Segoe UI"/>
                <a:cs typeface="Segoe UI"/>
              </a:rPr>
              <a:t>edukasi.pajak.go.id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68546" y="5750458"/>
            <a:ext cx="13684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B2852"/>
                </a:solidFill>
                <a:latin typeface="Segoe UI"/>
                <a:cs typeface="Segoe UI"/>
              </a:rPr>
              <a:t>Edukasi</a:t>
            </a:r>
            <a:r>
              <a:rPr sz="1100" spc="-6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1B2852"/>
                </a:solidFill>
                <a:latin typeface="Segoe UI"/>
                <a:cs typeface="Segoe UI"/>
              </a:rPr>
              <a:t>perpajakan</a:t>
            </a:r>
            <a:r>
              <a:rPr sz="1100" spc="-4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100" spc="-25" dirty="0">
                <a:solidFill>
                  <a:srgbClr val="1B2852"/>
                </a:solidFill>
                <a:latin typeface="Segoe UI"/>
                <a:cs typeface="Segoe UI"/>
              </a:rPr>
              <a:t>di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2692" y="6259169"/>
            <a:ext cx="22123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1B2852"/>
                </a:solidFill>
                <a:latin typeface="Segoe UI"/>
                <a:cs typeface="Segoe UI"/>
              </a:rPr>
              <a:t>pengaduan.pajak.go.id</a:t>
            </a:r>
            <a:endParaRPr sz="16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89928" y="5736132"/>
            <a:ext cx="27387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B2852"/>
                </a:solidFill>
                <a:latin typeface="Segoe UI"/>
                <a:cs typeface="Segoe UI"/>
              </a:rPr>
              <a:t>Punya</a:t>
            </a:r>
            <a:r>
              <a:rPr sz="1100" spc="-4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1B2852"/>
                </a:solidFill>
                <a:latin typeface="Segoe UI"/>
                <a:cs typeface="Segoe UI"/>
              </a:rPr>
              <a:t>aduan</a:t>
            </a:r>
            <a:r>
              <a:rPr sz="1100" spc="-3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1B2852"/>
                </a:solidFill>
                <a:latin typeface="Segoe UI"/>
                <a:cs typeface="Segoe UI"/>
              </a:rPr>
              <a:t>terkait</a:t>
            </a:r>
            <a:r>
              <a:rPr sz="1100" spc="-4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1B2852"/>
                </a:solidFill>
                <a:latin typeface="Segoe UI"/>
                <a:cs typeface="Segoe UI"/>
              </a:rPr>
              <a:t>perpajakan,</a:t>
            </a:r>
            <a:r>
              <a:rPr sz="1100" spc="-4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1B2852"/>
                </a:solidFill>
                <a:latin typeface="Segoe UI"/>
                <a:cs typeface="Segoe UI"/>
              </a:rPr>
              <a:t>laporkan</a:t>
            </a:r>
            <a:r>
              <a:rPr sz="1100" spc="-4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100" spc="-25" dirty="0">
                <a:solidFill>
                  <a:srgbClr val="1B2852"/>
                </a:solidFill>
                <a:latin typeface="Segoe UI"/>
                <a:cs typeface="Segoe UI"/>
              </a:rPr>
              <a:t>di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26985" y="6139434"/>
            <a:ext cx="1066165" cy="0"/>
          </a:xfrm>
          <a:custGeom>
            <a:avLst/>
            <a:gdLst/>
            <a:ahLst/>
            <a:cxnLst/>
            <a:rect l="l" t="t" r="r" b="b"/>
            <a:pathLst>
              <a:path w="1066165">
                <a:moveTo>
                  <a:pt x="0" y="0"/>
                </a:moveTo>
                <a:lnTo>
                  <a:pt x="1065657" y="0"/>
                </a:lnTo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323069" y="6259169"/>
            <a:ext cx="26396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1B2852"/>
                </a:solidFill>
                <a:latin typeface="Segoe UI"/>
                <a:cs typeface="Segoe UI"/>
                <a:hlinkClick r:id="rId3"/>
              </a:rPr>
              <a:t>www.pajak.go.id/unit-</a:t>
            </a:r>
            <a:r>
              <a:rPr sz="1600" b="1" spc="-10" dirty="0">
                <a:solidFill>
                  <a:srgbClr val="1B2852"/>
                </a:solidFill>
                <a:latin typeface="Segoe UI"/>
                <a:cs typeface="Segoe UI"/>
                <a:hlinkClick r:id="rId3"/>
              </a:rPr>
              <a:t>kerja</a:t>
            </a:r>
            <a:endParaRPr sz="1600" dirty="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16261" y="5736132"/>
            <a:ext cx="15913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1B2852"/>
                </a:solidFill>
                <a:latin typeface="Segoe UI"/>
                <a:cs typeface="Segoe UI"/>
              </a:rPr>
              <a:t>Hubungi</a:t>
            </a:r>
            <a:r>
              <a:rPr sz="1100" spc="-2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1B2852"/>
                </a:solidFill>
                <a:latin typeface="Segoe UI"/>
                <a:cs typeface="Segoe UI"/>
              </a:rPr>
              <a:t>unit</a:t>
            </a:r>
            <a:r>
              <a:rPr sz="1100" spc="-15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1B2852"/>
                </a:solidFill>
                <a:latin typeface="Segoe UI"/>
                <a:cs typeface="Segoe UI"/>
              </a:rPr>
              <a:t>kerja</a:t>
            </a:r>
            <a:r>
              <a:rPr sz="1100" spc="-2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100" dirty="0">
                <a:solidFill>
                  <a:srgbClr val="1B2852"/>
                </a:solidFill>
                <a:latin typeface="Segoe UI"/>
                <a:cs typeface="Segoe UI"/>
              </a:rPr>
              <a:t>DJP</a:t>
            </a:r>
            <a:r>
              <a:rPr sz="1100" spc="-30" dirty="0">
                <a:solidFill>
                  <a:srgbClr val="1B2852"/>
                </a:solidFill>
                <a:latin typeface="Segoe UI"/>
                <a:cs typeface="Segoe UI"/>
              </a:rPr>
              <a:t> </a:t>
            </a:r>
            <a:r>
              <a:rPr sz="1100" spc="-25" dirty="0">
                <a:solidFill>
                  <a:srgbClr val="1B2852"/>
                </a:solidFill>
                <a:latin typeface="Segoe UI"/>
                <a:cs typeface="Segoe UI"/>
              </a:rPr>
              <a:t>di</a:t>
            </a:r>
            <a:endParaRPr sz="11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110978" y="6139434"/>
            <a:ext cx="1066165" cy="0"/>
          </a:xfrm>
          <a:custGeom>
            <a:avLst/>
            <a:gdLst/>
            <a:ahLst/>
            <a:cxnLst/>
            <a:rect l="l" t="t" r="r" b="b"/>
            <a:pathLst>
              <a:path w="1066165">
                <a:moveTo>
                  <a:pt x="0" y="0"/>
                </a:moveTo>
                <a:lnTo>
                  <a:pt x="1065656" y="0"/>
                </a:lnTo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6FF1E40-97FB-4BFA-85BA-EE61FA099015}"/>
              </a:ext>
            </a:extLst>
          </p:cNvPr>
          <p:cNvSpPr txBox="1">
            <a:spLocks/>
          </p:cNvSpPr>
          <p:nvPr/>
        </p:nvSpPr>
        <p:spPr>
          <a:xfrm>
            <a:off x="4175845" y="1506758"/>
            <a:ext cx="5935133" cy="5916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solidFill>
                  <a:srgbClr val="1B2852"/>
                </a:solidFill>
                <a:latin typeface="Britannic Bold" panose="020B0903060703020204" pitchFamily="34" charset="0"/>
                <a:ea typeface="Segoe UI Black" panose="020B0A02040204020203" pitchFamily="34" charset="0"/>
                <a:cs typeface="Segoe UI" pitchFamily="34" charset="0"/>
              </a:rPr>
              <a:t>Pajak</a:t>
            </a:r>
            <a:r>
              <a:rPr lang="en-US" sz="5400" b="1" dirty="0">
                <a:solidFill>
                  <a:srgbClr val="1B2852"/>
                </a:solidFill>
                <a:latin typeface="Britannic Bold" panose="020B0903060703020204" pitchFamily="34" charset="0"/>
                <a:ea typeface="Segoe UI Black" panose="020B0A02040204020203" pitchFamily="34" charset="0"/>
                <a:cs typeface="Segoe UI" pitchFamily="34" charset="0"/>
              </a:rPr>
              <a:t> </a:t>
            </a:r>
            <a:r>
              <a:rPr lang="en-US" sz="5400" b="1" dirty="0" err="1">
                <a:solidFill>
                  <a:srgbClr val="1B2852"/>
                </a:solidFill>
                <a:latin typeface="Britannic Bold" panose="020B0903060703020204" pitchFamily="34" charset="0"/>
                <a:ea typeface="Segoe UI Black" panose="020B0A02040204020203" pitchFamily="34" charset="0"/>
                <a:cs typeface="Segoe UI" pitchFamily="34" charset="0"/>
              </a:rPr>
              <a:t>Tumbuh</a:t>
            </a:r>
            <a:endParaRPr lang="en-US" sz="5400" dirty="0">
              <a:solidFill>
                <a:srgbClr val="1B2852"/>
              </a:solidFill>
              <a:latin typeface="Britannic Bold" panose="020B0903060703020204" pitchFamily="34" charset="0"/>
              <a:ea typeface="Segoe UI Black" panose="020B0A02040204020203" pitchFamily="34" charset="0"/>
              <a:cs typeface="Segoe UI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730701-6273-4431-84DF-8ED58D10F157}"/>
              </a:ext>
            </a:extLst>
          </p:cNvPr>
          <p:cNvSpPr txBox="1">
            <a:spLocks/>
          </p:cNvSpPr>
          <p:nvPr/>
        </p:nvSpPr>
        <p:spPr>
          <a:xfrm>
            <a:off x="5410706" y="2934863"/>
            <a:ext cx="6417227" cy="5916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solidFill>
                  <a:srgbClr val="1B2852"/>
                </a:solidFill>
                <a:latin typeface="Britannic Bold" panose="020B0903060703020204" pitchFamily="34" charset="0"/>
                <a:ea typeface="Segoe UI Black" panose="020B0A02040204020203" pitchFamily="34" charset="0"/>
                <a:cs typeface="Segoe UI" pitchFamily="34" charset="0"/>
              </a:rPr>
              <a:t>Indonesia Tangguh</a:t>
            </a:r>
            <a:endParaRPr lang="en-US" sz="5400" dirty="0">
              <a:solidFill>
                <a:srgbClr val="1B2852"/>
              </a:solidFill>
              <a:latin typeface="Britannic Bold" panose="020B0903060703020204" pitchFamily="34" charset="0"/>
              <a:ea typeface="Segoe UI Black" panose="020B0A02040204020203" pitchFamily="34" charset="0"/>
              <a:cs typeface="Segoe UI" pitchFamily="34" charset="0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29F5A970-F3FD-4D1C-86D0-166B7BE0BD91}"/>
              </a:ext>
            </a:extLst>
          </p:cNvPr>
          <p:cNvSpPr/>
          <p:nvPr/>
        </p:nvSpPr>
        <p:spPr>
          <a:xfrm>
            <a:off x="4527718" y="6139434"/>
            <a:ext cx="1066165" cy="0"/>
          </a:xfrm>
          <a:custGeom>
            <a:avLst/>
            <a:gdLst/>
            <a:ahLst/>
            <a:cxnLst/>
            <a:rect l="l" t="t" r="r" b="b"/>
            <a:pathLst>
              <a:path w="1066165">
                <a:moveTo>
                  <a:pt x="0" y="0"/>
                </a:moveTo>
                <a:lnTo>
                  <a:pt x="1065657" y="0"/>
                </a:lnTo>
              </a:path>
            </a:pathLst>
          </a:custGeom>
          <a:ln w="190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27519" y="6620256"/>
            <a:ext cx="3962400" cy="48260"/>
            <a:chOff x="6827519" y="6620256"/>
            <a:chExt cx="3962400" cy="48260"/>
          </a:xfrm>
        </p:grpSpPr>
        <p:sp>
          <p:nvSpPr>
            <p:cNvPr id="3" name="object 3"/>
            <p:cNvSpPr/>
            <p:nvPr/>
          </p:nvSpPr>
          <p:spPr>
            <a:xfrm>
              <a:off x="6827519" y="6620256"/>
              <a:ext cx="1323340" cy="48260"/>
            </a:xfrm>
            <a:custGeom>
              <a:avLst/>
              <a:gdLst/>
              <a:ahLst/>
              <a:cxnLst/>
              <a:rect l="l" t="t" r="r" b="b"/>
              <a:pathLst>
                <a:path w="1323340" h="48259">
                  <a:moveTo>
                    <a:pt x="1322831" y="0"/>
                  </a:moveTo>
                  <a:lnTo>
                    <a:pt x="0" y="0"/>
                  </a:lnTo>
                  <a:lnTo>
                    <a:pt x="0" y="48006"/>
                  </a:lnTo>
                  <a:lnTo>
                    <a:pt x="1322831" y="48006"/>
                  </a:lnTo>
                  <a:lnTo>
                    <a:pt x="1322831" y="0"/>
                  </a:lnTo>
                  <a:close/>
                </a:path>
              </a:pathLst>
            </a:custGeom>
            <a:solidFill>
              <a:srgbClr val="1B28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50351" y="6620256"/>
              <a:ext cx="2639567" cy="48006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638" y="4466844"/>
            <a:ext cx="2731007" cy="47929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012" y="4459223"/>
            <a:ext cx="2259329" cy="4937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0707" y="4469129"/>
            <a:ext cx="2199131" cy="4800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3864" y="2096261"/>
            <a:ext cx="5224271" cy="21389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881F8A-9B6A-4E4B-9B0D-7EB5524D2A4B}"/>
              </a:ext>
            </a:extLst>
          </p:cNvPr>
          <p:cNvSpPr txBox="1"/>
          <p:nvPr/>
        </p:nvSpPr>
        <p:spPr>
          <a:xfrm>
            <a:off x="10828020" y="6500201"/>
            <a:ext cx="1322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B285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www.pajak.go.id</a:t>
            </a:r>
            <a:endParaRPr lang="en-ID" sz="1100" dirty="0">
              <a:solidFill>
                <a:srgbClr val="1B28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12296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9C1834-B33F-45EF-8B9F-C352971A0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509" y="-24535"/>
            <a:ext cx="6698184" cy="688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1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1A52BD-CF29-4AF0-8A80-1EB485B3B4F2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80650"/>
          </a:xfrm>
          <a:prstGeom prst="rect">
            <a:avLst/>
          </a:prstGeom>
          <a:solidFill>
            <a:srgbClr val="1B28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44920F0-ADC2-408E-B4DD-E3FFC81FAFE9}"/>
              </a:ext>
            </a:extLst>
          </p:cNvPr>
          <p:cNvSpPr/>
          <p:nvPr/>
        </p:nvSpPr>
        <p:spPr>
          <a:xfrm>
            <a:off x="11691565" y="512763"/>
            <a:ext cx="952555" cy="503237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16EA8-6E57-413A-B1EC-0BEE6513EA9B}"/>
              </a:ext>
            </a:extLst>
          </p:cNvPr>
          <p:cNvSpPr txBox="1"/>
          <p:nvPr/>
        </p:nvSpPr>
        <p:spPr>
          <a:xfrm>
            <a:off x="11676063" y="579715"/>
            <a:ext cx="51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6D97590-762A-4195-94D7-B2FB2727B4AE}" type="slidenum">
              <a:rPr lang="en-US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fld>
            <a:endParaRPr lang="en-ID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FD79E8C-A2C4-4745-B04F-0EA89B495B4C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9692325-11FB-4D43-959F-E26709268FC5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EE6F71-E5B1-43D8-BDEF-7715D298F96E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F008D5-27E8-46B5-8CD7-E953E7C20706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www.pajak.go.id</a:t>
              </a:r>
              <a:endParaRPr lang="en-ID" sz="11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A3EA779-5463-79A1-1A89-1E6F6132C82F}"/>
              </a:ext>
            </a:extLst>
          </p:cNvPr>
          <p:cNvGrpSpPr/>
          <p:nvPr/>
        </p:nvGrpSpPr>
        <p:grpSpPr>
          <a:xfrm>
            <a:off x="-150715" y="379302"/>
            <a:ext cx="2893916" cy="546254"/>
            <a:chOff x="-150715" y="314907"/>
            <a:chExt cx="2893916" cy="546254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24A521C0-3B12-6E85-418A-2F4B8F0308DB}"/>
                </a:ext>
              </a:extLst>
            </p:cNvPr>
            <p:cNvSpPr txBox="1">
              <a:spLocks/>
            </p:cNvSpPr>
            <p:nvPr/>
          </p:nvSpPr>
          <p:spPr>
            <a:xfrm>
              <a:off x="-150715" y="314908"/>
              <a:ext cx="495502" cy="546253"/>
            </a:xfrm>
            <a:prstGeom prst="rect">
              <a:avLst/>
            </a:prstGeom>
            <a:solidFill>
              <a:srgbClr val="FFC000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endParaRPr lang="en-US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C509AFB6-0A7B-1021-D2FD-92CFA49C68E1}"/>
                </a:ext>
              </a:extLst>
            </p:cNvPr>
            <p:cNvSpPr txBox="1">
              <a:spLocks/>
            </p:cNvSpPr>
            <p:nvPr/>
          </p:nvSpPr>
          <p:spPr>
            <a:xfrm>
              <a:off x="346255" y="314907"/>
              <a:ext cx="2396946" cy="546252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b="1" dirty="0">
                  <a:solidFill>
                    <a:srgbClr val="1B2852"/>
                  </a:solidFill>
                  <a:latin typeface="Segoe UI" panose="020B0502040204020203" pitchFamily="34" charset="0"/>
                  <a:ea typeface="Segoe UI Black" panose="020B0A02040204020203" pitchFamily="34" charset="0"/>
                  <a:cs typeface="Segoe UI" pitchFamily="34" charset="0"/>
                </a:rPr>
                <a:t>SUBSTANSI</a:t>
              </a:r>
              <a:endParaRPr lang="en-US" sz="2800" dirty="0">
                <a:solidFill>
                  <a:srgbClr val="1B285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endParaRPr>
            </a:p>
          </p:txBody>
        </p:sp>
      </p:grpSp>
      <p:sp>
        <p:nvSpPr>
          <p:cNvPr id="33" name="Google Shape;289;p3">
            <a:extLst>
              <a:ext uri="{FF2B5EF4-FFF2-40B4-BE49-F238E27FC236}">
                <a16:creationId xmlns:a16="http://schemas.microsoft.com/office/drawing/2014/main" id="{104E3F60-44A5-494C-9CA0-92BFF1EB974D}"/>
              </a:ext>
            </a:extLst>
          </p:cNvPr>
          <p:cNvSpPr/>
          <p:nvPr/>
        </p:nvSpPr>
        <p:spPr>
          <a:xfrm>
            <a:off x="152284" y="1576504"/>
            <a:ext cx="3861638" cy="440797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bg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Simplifikasi</a:t>
            </a:r>
            <a:r>
              <a:rPr lang="en-US" sz="1900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cara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penghitungan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atas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pemotongan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PPh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Pasal 21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melalui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penggunaan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tabel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tarif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efektif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untuk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menghitung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kewajiban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PPh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Pasal 21 masa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pajak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selain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masa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pajak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terakhir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(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Januari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s.d.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November).</a:t>
            </a:r>
          </a:p>
        </p:txBody>
      </p:sp>
      <p:sp>
        <p:nvSpPr>
          <p:cNvPr id="6" name="Google Shape;289;p3">
            <a:extLst>
              <a:ext uri="{FF2B5EF4-FFF2-40B4-BE49-F238E27FC236}">
                <a16:creationId xmlns:a16="http://schemas.microsoft.com/office/drawing/2014/main" id="{D3CB4944-ED2C-CC51-43D9-B57562D66F44}"/>
              </a:ext>
            </a:extLst>
          </p:cNvPr>
          <p:cNvSpPr/>
          <p:nvPr/>
        </p:nvSpPr>
        <p:spPr>
          <a:xfrm>
            <a:off x="8178078" y="1540271"/>
            <a:ext cx="3861638" cy="440797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bg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Penerapan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kebijakan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tarif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efektif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tidak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memberikan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tambahan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beban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pajak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baru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bagi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masyarakat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(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pegawai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)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karena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penghitungan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kewajiban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PPh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Pasal 21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setahun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menggunakan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tarif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yang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sama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dengan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ketentuan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yang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berlaku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sebelumnya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.</a:t>
            </a:r>
          </a:p>
        </p:txBody>
      </p:sp>
      <p:sp>
        <p:nvSpPr>
          <p:cNvPr id="5" name="Google Shape;289;p3">
            <a:extLst>
              <a:ext uri="{FF2B5EF4-FFF2-40B4-BE49-F238E27FC236}">
                <a16:creationId xmlns:a16="http://schemas.microsoft.com/office/drawing/2014/main" id="{9760B18C-E24F-3CAF-E80D-BD2A22B17C8E}"/>
              </a:ext>
            </a:extLst>
          </p:cNvPr>
          <p:cNvSpPr/>
          <p:nvPr/>
        </p:nvSpPr>
        <p:spPr>
          <a:xfrm>
            <a:off x="4164637" y="1576504"/>
            <a:ext cx="3861638" cy="440797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bg1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Cara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penghitungan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PPh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setahun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b="1" dirty="0" err="1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tetap</a:t>
            </a:r>
            <a:r>
              <a:rPr lang="en-US" sz="1900" b="1" dirty="0">
                <a:solidFill>
                  <a:srgbClr val="FFC00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menggunakan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tarif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Pasal 17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ayat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(1)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huruf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a UU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PPh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seperti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ketentuan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1900" dirty="0" err="1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sebelumnya</a:t>
            </a:r>
            <a:r>
              <a:rPr lang="en-US" sz="1900" dirty="0">
                <a:solidFill>
                  <a:schemeClr val="bg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5966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89C1EE-1D70-4029-9FA5-CCBBA476851F}"/>
              </a:ext>
            </a:extLst>
          </p:cNvPr>
          <p:cNvSpPr txBox="1">
            <a:spLocks/>
          </p:cNvSpPr>
          <p:nvPr/>
        </p:nvSpPr>
        <p:spPr>
          <a:xfrm>
            <a:off x="661182" y="511014"/>
            <a:ext cx="2423535" cy="5637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1B285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PENGERTIAN</a:t>
            </a:r>
            <a:endParaRPr lang="en-US" sz="2800" dirty="0">
              <a:solidFill>
                <a:srgbClr val="1B2852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itchFamily="34" charset="0"/>
            </a:endParaRPr>
          </a:p>
        </p:txBody>
      </p:sp>
      <p:sp>
        <p:nvSpPr>
          <p:cNvPr id="10" name="Google Shape;289;p3">
            <a:extLst>
              <a:ext uri="{FF2B5EF4-FFF2-40B4-BE49-F238E27FC236}">
                <a16:creationId xmlns:a16="http://schemas.microsoft.com/office/drawing/2014/main" id="{ABD43493-2E7C-4FE0-8B63-AA8D20B77815}"/>
              </a:ext>
            </a:extLst>
          </p:cNvPr>
          <p:cNvSpPr/>
          <p:nvPr/>
        </p:nvSpPr>
        <p:spPr>
          <a:xfrm>
            <a:off x="431852" y="1074717"/>
            <a:ext cx="10832122" cy="5051018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PPh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Pasal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21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adalah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pajak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atas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penghasilan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sehubungan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dengan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u="sng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pekerjaan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, </a:t>
            </a:r>
            <a:r>
              <a:rPr lang="en-US" sz="2000" u="sng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jasa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atau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kegiatan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dengan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nama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dan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dalam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bentuk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apapun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yang </a:t>
            </a:r>
            <a:r>
              <a:rPr lang="en-US" sz="2000" u="sng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diterima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oleh </a:t>
            </a:r>
            <a:r>
              <a:rPr lang="en-US" sz="2000" u="sng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Wajib</a:t>
            </a:r>
            <a:r>
              <a:rPr lang="en-US" sz="2000" u="sng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u="sng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Pajak</a:t>
            </a:r>
            <a:r>
              <a:rPr lang="en-US" sz="2000" u="sng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orang </a:t>
            </a:r>
            <a:r>
              <a:rPr lang="en-US" sz="2000" u="sng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pribadi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sebagaimana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diatur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dalam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Pasal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21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Undang-Undang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Pajak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Penghasilan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.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Penghasilan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diterima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oleh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pegawai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sifatnya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tetap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teratur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setiap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bulannya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yang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menjadi</a:t>
            </a:r>
            <a:r>
              <a:rPr lang="en-US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beban</a:t>
            </a:r>
            <a:r>
              <a:rPr lang="en-US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APBN/ APBD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PPh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Pasal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21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terutang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ditanggung</a:t>
            </a:r>
            <a:r>
              <a:rPr lang="en-US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oleh </a:t>
            </a:r>
            <a:r>
              <a:rPr lang="en-US" sz="20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pemerintah</a:t>
            </a:r>
            <a:r>
              <a:rPr lang="id-ID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Penghasilan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diterima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oleh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pegawai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yang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sifatnya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tetap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teratur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setiap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bulannya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yang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menjadi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beban</a:t>
            </a:r>
            <a:r>
              <a:rPr lang="en-US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Penerimaan</a:t>
            </a:r>
            <a:r>
              <a:rPr lang="en-US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Negara </a:t>
            </a:r>
            <a:r>
              <a:rPr lang="en-US" sz="20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Bukan</a:t>
            </a:r>
            <a:r>
              <a:rPr lang="en-US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Pajak</a:t>
            </a:r>
            <a:r>
              <a:rPr lang="en-US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(PNBP) Badan </a:t>
            </a:r>
            <a:r>
              <a:rPr lang="en-US" sz="20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Layanan</a:t>
            </a:r>
            <a:r>
              <a:rPr lang="en-US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Umum</a:t>
            </a:r>
            <a:r>
              <a:rPr lang="en-US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(BLU)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atas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PPh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Pasal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21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terutang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dipotong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dan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disetorkan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oleh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BLU.</a:t>
            </a:r>
            <a:r>
              <a:rPr lang="en-US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016571-0B18-48C9-B603-140EEFBE8FD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5A858F-612A-4A50-8752-520C5FCCA149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BAA938-BE81-4C91-B901-3E3FE60C99B7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721081D-6947-4970-AD01-84C9EA4A7158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20C7C49D-1016-40AD-8B41-AC032AA2D5D1}"/>
              </a:ext>
            </a:extLst>
          </p:cNvPr>
          <p:cNvSpPr txBox="1">
            <a:spLocks/>
          </p:cNvSpPr>
          <p:nvPr/>
        </p:nvSpPr>
        <p:spPr>
          <a:xfrm>
            <a:off x="202523" y="612274"/>
            <a:ext cx="458659" cy="36118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6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ama Pajak Kosan di Hari Minggu Pagi">
            <a:extLst>
              <a:ext uri="{FF2B5EF4-FFF2-40B4-BE49-F238E27FC236}">
                <a16:creationId xmlns:a16="http://schemas.microsoft.com/office/drawing/2014/main" id="{7FFC303A-4D13-44A8-8CD0-B570D3923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2102"/>
            <a:ext cx="3975898" cy="397589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A1FA2C-9E78-4375-882D-63217DEFD0F4}"/>
              </a:ext>
            </a:extLst>
          </p:cNvPr>
          <p:cNvSpPr txBox="1">
            <a:spLocks/>
          </p:cNvSpPr>
          <p:nvPr/>
        </p:nvSpPr>
        <p:spPr>
          <a:xfrm>
            <a:off x="661182" y="511014"/>
            <a:ext cx="3251912" cy="59164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1B2852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SAAT TERUTANG</a:t>
            </a:r>
            <a:endParaRPr lang="en-US" sz="2800" dirty="0">
              <a:solidFill>
                <a:srgbClr val="1B2852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24B25A-96B1-41AB-8848-0C99FF5B712B}"/>
              </a:ext>
            </a:extLst>
          </p:cNvPr>
          <p:cNvSpPr txBox="1">
            <a:spLocks/>
          </p:cNvSpPr>
          <p:nvPr/>
        </p:nvSpPr>
        <p:spPr>
          <a:xfrm>
            <a:off x="202523" y="612274"/>
            <a:ext cx="458659" cy="36118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Google Shape;289;p3">
            <a:extLst>
              <a:ext uri="{FF2B5EF4-FFF2-40B4-BE49-F238E27FC236}">
                <a16:creationId xmlns:a16="http://schemas.microsoft.com/office/drawing/2014/main" id="{F62A727B-570B-4378-851C-BDCC9333EF92}"/>
              </a:ext>
            </a:extLst>
          </p:cNvPr>
          <p:cNvSpPr/>
          <p:nvPr/>
        </p:nvSpPr>
        <p:spPr>
          <a:xfrm>
            <a:off x="4095560" y="1220055"/>
            <a:ext cx="7690338" cy="4653620"/>
          </a:xfrm>
          <a:prstGeom prst="roundRect">
            <a:avLst>
              <a:gd name="adj" fmla="val 16667"/>
            </a:avLst>
          </a:prstGeom>
          <a:noFill/>
          <a:ln w="12700" cap="flat" cmpd="sng">
            <a:noFill/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Pasal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19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ayat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(1) - PMK 168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Tahun</a:t>
            </a:r>
            <a:r>
              <a:rPr lang="en-US" sz="2000" b="1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2023 </a:t>
            </a:r>
          </a:p>
          <a:p>
            <a:pPr lvl="0" algn="just">
              <a:lnSpc>
                <a:spcPct val="150000"/>
              </a:lnSpc>
            </a:pP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Atas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penghasilan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yang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diterima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atau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diperoleh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perhitungan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Pajak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Penghasilan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21 dan/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atau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pajak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penghasilan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pasal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26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sehubungan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dengan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u="sng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pekerjaan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, </a:t>
            </a:r>
            <a:r>
              <a:rPr lang="en-US" sz="2000" u="sng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jasa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atau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u="sng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kegiatan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saat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pembayaran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penghasilan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atau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pada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saat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terutangnya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penghasilan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sesuai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dengan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peristiwa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yang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terjadi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terlebih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dahulu</a:t>
            </a:r>
            <a:r>
              <a:rPr lang="en-US" sz="2000" dirty="0">
                <a:solidFill>
                  <a:srgbClr val="002060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.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F47A69-D0D6-4880-B50A-0FF7D9EED579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CC89B76-13AB-49B9-80C5-B81082EAEFFA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EA7B37A-D986-4B9D-8D1B-5EA3617F4509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0EAFA0-EFCA-4925-9A49-4E499D6A6244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4184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28A7431-7E93-4E5C-8817-A7AB4E8A141E}"/>
              </a:ext>
            </a:extLst>
          </p:cNvPr>
          <p:cNvSpPr txBox="1"/>
          <p:nvPr/>
        </p:nvSpPr>
        <p:spPr>
          <a:xfrm>
            <a:off x="762360" y="437609"/>
            <a:ext cx="575098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Penghasilan</a:t>
            </a:r>
            <a:r>
              <a:rPr lang="en-US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Tidak</a:t>
            </a:r>
            <a:r>
              <a:rPr lang="en-US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Kena</a:t>
            </a:r>
            <a:r>
              <a:rPr lang="en-US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Pajak</a:t>
            </a:r>
            <a:endParaRPr lang="en-US" sz="2800" b="1" dirty="0">
              <a:solidFill>
                <a:srgbClr val="060F3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itchFamily="34" charset="0"/>
            </a:endParaRPr>
          </a:p>
          <a:p>
            <a:r>
              <a:rPr lang="en-US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(PTKP)</a:t>
            </a:r>
          </a:p>
        </p:txBody>
      </p:sp>
      <p:graphicFrame>
        <p:nvGraphicFramePr>
          <p:cNvPr id="15" name="Table 44">
            <a:extLst>
              <a:ext uri="{FF2B5EF4-FFF2-40B4-BE49-F238E27FC236}">
                <a16:creationId xmlns:a16="http://schemas.microsoft.com/office/drawing/2014/main" id="{27D8947A-0B54-4498-9188-25162AC1F0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249165"/>
              </p:ext>
            </p:extLst>
          </p:nvPr>
        </p:nvGraphicFramePr>
        <p:xfrm>
          <a:off x="1136667" y="2681010"/>
          <a:ext cx="9918666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1749">
                  <a:extLst>
                    <a:ext uri="{9D8B030D-6E8A-4147-A177-3AD203B41FA5}">
                      <a16:colId xmlns:a16="http://schemas.microsoft.com/office/drawing/2014/main" val="848311759"/>
                    </a:ext>
                  </a:extLst>
                </a:gridCol>
                <a:gridCol w="6806917">
                  <a:extLst>
                    <a:ext uri="{9D8B030D-6E8A-4147-A177-3AD203B41FA5}">
                      <a16:colId xmlns:a16="http://schemas.microsoft.com/office/drawing/2014/main" val="26364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PTKP</a:t>
                      </a:r>
                      <a:endParaRPr lang="en-ID" sz="2000" dirty="0">
                        <a:solidFill>
                          <a:srgbClr val="060F3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Peruntukan</a:t>
                      </a:r>
                      <a:endParaRPr lang="en-ID" sz="2000" dirty="0">
                        <a:solidFill>
                          <a:srgbClr val="060F3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873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Rp 54.000.000,-</a:t>
                      </a:r>
                      <a:endParaRPr lang="en-ID" sz="2000" b="1" dirty="0">
                        <a:solidFill>
                          <a:srgbClr val="060F3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Wajib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Pajak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orang 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pribadi</a:t>
                      </a:r>
                      <a:endParaRPr lang="en-ID" sz="2000" dirty="0">
                        <a:solidFill>
                          <a:srgbClr val="060F3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47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Rp   4.500.000,-</a:t>
                      </a:r>
                      <a:endParaRPr lang="en-ID" sz="2000" b="1" dirty="0">
                        <a:solidFill>
                          <a:srgbClr val="060F3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Tambahan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untuk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WP 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kawin</a:t>
                      </a:r>
                      <a:endParaRPr lang="en-ID" sz="2000" dirty="0">
                        <a:solidFill>
                          <a:srgbClr val="060F3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04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Rp   4.500.000,-</a:t>
                      </a:r>
                      <a:endParaRPr lang="en-ID" sz="2000" b="1" dirty="0">
                        <a:solidFill>
                          <a:srgbClr val="060F31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Tambahan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untuk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setiap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anggota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keluarga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dalam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garis 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keturunan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lurus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, 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serta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anak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angkat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(</a:t>
                      </a:r>
                      <a:r>
                        <a:rPr lang="en-ID" sz="2000" dirty="0" err="1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maksimal</a:t>
                      </a:r>
                      <a:r>
                        <a:rPr lang="en-ID" sz="2000" dirty="0">
                          <a:solidFill>
                            <a:srgbClr val="060F3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3 orang)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913111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9D5CE3AD-5238-49A6-AFFB-1FBA87318921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32821D-5AF9-47EE-B7C8-F11B4B4C635D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D05F86-0761-4C71-A924-CF29D2238B5D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9EECC3-4397-4704-8A85-18CA63AB244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1B2852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1B2852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86E72D13-16DC-438E-A9DF-7487B9B4A917}"/>
              </a:ext>
            </a:extLst>
          </p:cNvPr>
          <p:cNvSpPr txBox="1">
            <a:spLocks/>
          </p:cNvSpPr>
          <p:nvPr/>
        </p:nvSpPr>
        <p:spPr>
          <a:xfrm>
            <a:off x="174388" y="566561"/>
            <a:ext cx="458659" cy="36118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500421-B140-44F6-9B2B-04AF4987D6CE}"/>
              </a:ext>
            </a:extLst>
          </p:cNvPr>
          <p:cNvSpPr txBox="1"/>
          <p:nvPr/>
        </p:nvSpPr>
        <p:spPr>
          <a:xfrm>
            <a:off x="6716547" y="1731408"/>
            <a:ext cx="44126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Pasal</a:t>
            </a:r>
            <a:r>
              <a:rPr lang="en-US" sz="2400" dirty="0"/>
              <a:t> 1 - PMK 101/PMK.010/2016</a:t>
            </a:r>
          </a:p>
        </p:txBody>
      </p:sp>
    </p:spTree>
    <p:extLst>
      <p:ext uri="{BB962C8B-B14F-4D97-AF65-F5344CB8AC3E}">
        <p14:creationId xmlns:p14="http://schemas.microsoft.com/office/powerpoint/2010/main" val="2820869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38F424-261E-30A0-1640-49118DEB3B2A}"/>
              </a:ext>
            </a:extLst>
          </p:cNvPr>
          <p:cNvCxnSpPr>
            <a:cxnSpLocks/>
          </p:cNvCxnSpPr>
          <p:nvPr/>
        </p:nvCxnSpPr>
        <p:spPr>
          <a:xfrm>
            <a:off x="624114" y="6181270"/>
            <a:ext cx="11742057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A80452-178F-3737-6A6E-1E8982D82A58}"/>
              </a:ext>
            </a:extLst>
          </p:cNvPr>
          <p:cNvCxnSpPr>
            <a:cxnSpLocks/>
          </p:cNvCxnSpPr>
          <p:nvPr/>
        </p:nvCxnSpPr>
        <p:spPr>
          <a:xfrm>
            <a:off x="624114" y="5330823"/>
            <a:ext cx="11742057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E95454-0828-287B-851D-9D6DAC5776F3}"/>
              </a:ext>
            </a:extLst>
          </p:cNvPr>
          <p:cNvCxnSpPr>
            <a:cxnSpLocks/>
          </p:cNvCxnSpPr>
          <p:nvPr/>
        </p:nvCxnSpPr>
        <p:spPr>
          <a:xfrm>
            <a:off x="624114" y="4485820"/>
            <a:ext cx="11742057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C61CADB-5730-DA12-6E6A-275779EABD19}"/>
              </a:ext>
            </a:extLst>
          </p:cNvPr>
          <p:cNvCxnSpPr>
            <a:cxnSpLocks/>
          </p:cNvCxnSpPr>
          <p:nvPr/>
        </p:nvCxnSpPr>
        <p:spPr>
          <a:xfrm>
            <a:off x="624114" y="3638095"/>
            <a:ext cx="11742057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40274F-DBD2-B302-616A-B8BBF9A0C7EE}"/>
              </a:ext>
            </a:extLst>
          </p:cNvPr>
          <p:cNvCxnSpPr>
            <a:cxnSpLocks/>
          </p:cNvCxnSpPr>
          <p:nvPr/>
        </p:nvCxnSpPr>
        <p:spPr>
          <a:xfrm>
            <a:off x="624114" y="2790370"/>
            <a:ext cx="11742057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1EA3EDA-B389-A6E7-9869-624DFAFAF0AE}"/>
              </a:ext>
            </a:extLst>
          </p:cNvPr>
          <p:cNvGrpSpPr/>
          <p:nvPr/>
        </p:nvGrpSpPr>
        <p:grpSpPr>
          <a:xfrm>
            <a:off x="6305550" y="5391149"/>
            <a:ext cx="6781800" cy="790121"/>
            <a:chOff x="6305550" y="5581649"/>
            <a:chExt cx="6781800" cy="79012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18DE8F3-9A88-DB4A-4EB9-1A72D96A8287}"/>
                </a:ext>
              </a:extLst>
            </p:cNvPr>
            <p:cNvSpPr/>
            <p:nvPr/>
          </p:nvSpPr>
          <p:spPr>
            <a:xfrm>
              <a:off x="6305550" y="5581649"/>
              <a:ext cx="6781800" cy="790121"/>
            </a:xfrm>
            <a:prstGeom prst="roundRect">
              <a:avLst>
                <a:gd name="adj" fmla="val 293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060F3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6CED5B-1928-D4E8-D4F5-063C6E2CA407}"/>
                </a:ext>
              </a:extLst>
            </p:cNvPr>
            <p:cNvSpPr txBox="1"/>
            <p:nvPr/>
          </p:nvSpPr>
          <p:spPr>
            <a:xfrm>
              <a:off x="6753296" y="5758577"/>
              <a:ext cx="4133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 dirty="0">
                  <a:solidFill>
                    <a:srgbClr val="060F3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35% </a:t>
              </a:r>
              <a:r>
                <a:rPr lang="it-IT" sz="1800" dirty="0">
                  <a:solidFill>
                    <a:srgbClr val="060F3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(tiga puluh lima persen)</a:t>
              </a:r>
              <a:endParaRPr lang="it-IT" sz="1800" dirty="0">
                <a:solidFill>
                  <a:srgbClr val="060F3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ACF57DF-D9D3-3DA8-B377-554D7E334144}"/>
              </a:ext>
            </a:extLst>
          </p:cNvPr>
          <p:cNvGrpSpPr/>
          <p:nvPr/>
        </p:nvGrpSpPr>
        <p:grpSpPr>
          <a:xfrm>
            <a:off x="6915150" y="4543424"/>
            <a:ext cx="6172200" cy="790121"/>
            <a:chOff x="6915150" y="4733924"/>
            <a:chExt cx="6172200" cy="79012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761F5FD-1A88-ED2E-E3B3-D8D649BE3F16}"/>
                </a:ext>
              </a:extLst>
            </p:cNvPr>
            <p:cNvSpPr/>
            <p:nvPr/>
          </p:nvSpPr>
          <p:spPr>
            <a:xfrm>
              <a:off x="6915150" y="4733924"/>
              <a:ext cx="6172200" cy="790121"/>
            </a:xfrm>
            <a:prstGeom prst="roundRect">
              <a:avLst>
                <a:gd name="adj" fmla="val 293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060F3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F23C33-A880-AF20-FA52-A7DC68B2F50C}"/>
                </a:ext>
              </a:extLst>
            </p:cNvPr>
            <p:cNvSpPr txBox="1"/>
            <p:nvPr/>
          </p:nvSpPr>
          <p:spPr>
            <a:xfrm>
              <a:off x="7409125" y="4863752"/>
              <a:ext cx="4133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 dirty="0">
                  <a:solidFill>
                    <a:srgbClr val="060F3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30% </a:t>
              </a:r>
              <a:r>
                <a:rPr lang="it-IT" sz="1800" dirty="0">
                  <a:solidFill>
                    <a:srgbClr val="060F3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(tiga puluh persen)</a:t>
              </a:r>
              <a:endParaRPr lang="it-IT" sz="1800" dirty="0">
                <a:solidFill>
                  <a:srgbClr val="060F3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C7102C5-9FF3-6A95-7EEC-319178965739}"/>
              </a:ext>
            </a:extLst>
          </p:cNvPr>
          <p:cNvGrpSpPr/>
          <p:nvPr/>
        </p:nvGrpSpPr>
        <p:grpSpPr>
          <a:xfrm>
            <a:off x="7524750" y="3695699"/>
            <a:ext cx="5562600" cy="790121"/>
            <a:chOff x="7524750" y="3886199"/>
            <a:chExt cx="5562600" cy="790121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48BB9BB-36EE-3CEF-B78C-83D7F2E38150}"/>
                </a:ext>
              </a:extLst>
            </p:cNvPr>
            <p:cNvSpPr/>
            <p:nvPr/>
          </p:nvSpPr>
          <p:spPr>
            <a:xfrm>
              <a:off x="7524750" y="3886199"/>
              <a:ext cx="5562600" cy="790121"/>
            </a:xfrm>
            <a:prstGeom prst="roundRect">
              <a:avLst>
                <a:gd name="adj" fmla="val 293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060F3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0829446-0E1D-19BA-7B7C-1FE8179AE060}"/>
                </a:ext>
              </a:extLst>
            </p:cNvPr>
            <p:cNvSpPr txBox="1"/>
            <p:nvPr/>
          </p:nvSpPr>
          <p:spPr>
            <a:xfrm>
              <a:off x="8134350" y="4042336"/>
              <a:ext cx="4133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 dirty="0">
                  <a:solidFill>
                    <a:srgbClr val="060F3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25% </a:t>
              </a:r>
              <a:r>
                <a:rPr lang="it-IT" sz="1800" dirty="0">
                  <a:solidFill>
                    <a:srgbClr val="060F3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(dua puluh lima persen)</a:t>
              </a:r>
              <a:endParaRPr lang="it-IT" sz="1800" dirty="0">
                <a:solidFill>
                  <a:srgbClr val="060F3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819637-C7D4-C610-D71C-77AE43C83306}"/>
              </a:ext>
            </a:extLst>
          </p:cNvPr>
          <p:cNvGrpSpPr/>
          <p:nvPr/>
        </p:nvGrpSpPr>
        <p:grpSpPr>
          <a:xfrm>
            <a:off x="8134350" y="2847974"/>
            <a:ext cx="4953000" cy="790121"/>
            <a:chOff x="8134350" y="3038474"/>
            <a:chExt cx="4953000" cy="79012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271D78D-4112-56B6-3A84-E0EE890041E2}"/>
                </a:ext>
              </a:extLst>
            </p:cNvPr>
            <p:cNvSpPr/>
            <p:nvPr/>
          </p:nvSpPr>
          <p:spPr>
            <a:xfrm>
              <a:off x="8134350" y="3038474"/>
              <a:ext cx="4953000" cy="790121"/>
            </a:xfrm>
            <a:prstGeom prst="roundRect">
              <a:avLst>
                <a:gd name="adj" fmla="val 293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060F3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EEF9779-0E35-BA06-2E4D-995411C87520}"/>
                </a:ext>
              </a:extLst>
            </p:cNvPr>
            <p:cNvSpPr txBox="1"/>
            <p:nvPr/>
          </p:nvSpPr>
          <p:spPr>
            <a:xfrm>
              <a:off x="8790214" y="3183531"/>
              <a:ext cx="4133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 dirty="0">
                  <a:solidFill>
                    <a:srgbClr val="060F3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15% </a:t>
              </a:r>
              <a:r>
                <a:rPr lang="it-IT" sz="1800" dirty="0">
                  <a:solidFill>
                    <a:srgbClr val="060F3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(lima belas persen)</a:t>
              </a:r>
              <a:endParaRPr lang="it-IT" sz="1800" dirty="0">
                <a:solidFill>
                  <a:srgbClr val="060F3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39795F-30CF-EF84-3F38-87D396806C04}"/>
              </a:ext>
            </a:extLst>
          </p:cNvPr>
          <p:cNvGrpSpPr/>
          <p:nvPr/>
        </p:nvGrpSpPr>
        <p:grpSpPr>
          <a:xfrm>
            <a:off x="8839200" y="2000249"/>
            <a:ext cx="4580093" cy="790121"/>
            <a:chOff x="8839200" y="2190749"/>
            <a:chExt cx="4580093" cy="79012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F14A279-8620-C404-D3FB-DABA57FBD037}"/>
                </a:ext>
              </a:extLst>
            </p:cNvPr>
            <p:cNvSpPr/>
            <p:nvPr/>
          </p:nvSpPr>
          <p:spPr>
            <a:xfrm>
              <a:off x="8839200" y="2190749"/>
              <a:ext cx="4248150" cy="790121"/>
            </a:xfrm>
            <a:prstGeom prst="roundRect">
              <a:avLst>
                <a:gd name="adj" fmla="val 29300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060F3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31DEDF-22A6-4673-C1D9-054AD7CC252D}"/>
                </a:ext>
              </a:extLst>
            </p:cNvPr>
            <p:cNvSpPr txBox="1"/>
            <p:nvPr/>
          </p:nvSpPr>
          <p:spPr>
            <a:xfrm>
              <a:off x="9285514" y="2344940"/>
              <a:ext cx="413377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 b="1" dirty="0">
                  <a:solidFill>
                    <a:srgbClr val="060F3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5% </a:t>
              </a:r>
              <a:r>
                <a:rPr lang="it-IT" sz="1800" dirty="0">
                  <a:solidFill>
                    <a:srgbClr val="060F3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(lima persen)</a:t>
              </a:r>
              <a:endParaRPr lang="it-IT" sz="1800" dirty="0">
                <a:solidFill>
                  <a:srgbClr val="060F3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1807CBEC-A5B7-9FD2-75E9-2F6822691AB4}"/>
              </a:ext>
            </a:extLst>
          </p:cNvPr>
          <p:cNvSpPr txBox="1"/>
          <p:nvPr/>
        </p:nvSpPr>
        <p:spPr>
          <a:xfrm>
            <a:off x="624114" y="5719604"/>
            <a:ext cx="4928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 atas </a:t>
            </a:r>
            <a:r>
              <a:rPr lang="it-IT" sz="24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Rp5 Miliar</a:t>
            </a:r>
            <a:r>
              <a:rPr lang="it-IT" sz="20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408247-9A7E-7615-2DA7-BCA9F983E457}"/>
              </a:ext>
            </a:extLst>
          </p:cNvPr>
          <p:cNvSpPr txBox="1"/>
          <p:nvPr/>
        </p:nvSpPr>
        <p:spPr>
          <a:xfrm>
            <a:off x="624114" y="4869158"/>
            <a:ext cx="678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Rp500 Juta</a:t>
            </a:r>
            <a:r>
              <a:rPr lang="en-US" sz="20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s.d.</a:t>
            </a:r>
            <a:r>
              <a:rPr lang="en-US" sz="20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Rp5 </a:t>
            </a:r>
            <a:r>
              <a:rPr lang="en-US" sz="2400" b="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Miliar</a:t>
            </a:r>
            <a:endParaRPr lang="en-US" sz="2400" b="0" dirty="0">
              <a:solidFill>
                <a:srgbClr val="060F3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8CD1110-CA81-CA5F-3553-73EFA0F5DC45}"/>
              </a:ext>
            </a:extLst>
          </p:cNvPr>
          <p:cNvSpPr txBox="1"/>
          <p:nvPr/>
        </p:nvSpPr>
        <p:spPr>
          <a:xfrm>
            <a:off x="620975" y="4005995"/>
            <a:ext cx="678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Rp250 Juta</a:t>
            </a:r>
            <a:r>
              <a:rPr lang="en-US" sz="20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s.d.</a:t>
            </a:r>
            <a:r>
              <a:rPr lang="en-US" sz="20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Rp500 Juta</a:t>
            </a:r>
            <a:endParaRPr lang="en-US" sz="2400" b="0" dirty="0">
              <a:solidFill>
                <a:srgbClr val="060F3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E5E568-55F5-A152-09FB-D754C3A727EB}"/>
              </a:ext>
            </a:extLst>
          </p:cNvPr>
          <p:cNvSpPr txBox="1"/>
          <p:nvPr/>
        </p:nvSpPr>
        <p:spPr>
          <a:xfrm>
            <a:off x="663576" y="3155549"/>
            <a:ext cx="678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Rp60</a:t>
            </a:r>
            <a:r>
              <a:rPr lang="en-US" sz="240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Juta</a:t>
            </a:r>
            <a:r>
              <a:rPr lang="en-US" sz="20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s.d</a:t>
            </a:r>
            <a:r>
              <a:rPr lang="en-US" sz="20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Rp250 Juta</a:t>
            </a:r>
            <a:endParaRPr lang="en-US" sz="2400" b="0" dirty="0">
              <a:solidFill>
                <a:srgbClr val="060F3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FBB801-105B-C9E3-F06E-BD7F327CE299}"/>
              </a:ext>
            </a:extLst>
          </p:cNvPr>
          <p:cNvSpPr txBox="1"/>
          <p:nvPr/>
        </p:nvSpPr>
        <p:spPr>
          <a:xfrm>
            <a:off x="706177" y="2305103"/>
            <a:ext cx="6788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Sampai</a:t>
            </a:r>
            <a:r>
              <a:rPr lang="en-US" sz="20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0" dirty="0" err="1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dengan</a:t>
            </a:r>
            <a:r>
              <a:rPr lang="en-US" sz="20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0" dirty="0">
                <a:solidFill>
                  <a:srgbClr val="060F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Rp60 Juta</a:t>
            </a:r>
            <a:endParaRPr lang="en-US" sz="2400" b="0" dirty="0">
              <a:solidFill>
                <a:srgbClr val="060F31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C3A0149-9AE2-899D-2178-EE7488342CAB}"/>
              </a:ext>
            </a:extLst>
          </p:cNvPr>
          <p:cNvSpPr txBox="1"/>
          <p:nvPr/>
        </p:nvSpPr>
        <p:spPr>
          <a:xfrm>
            <a:off x="775098" y="471891"/>
            <a:ext cx="60524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Tarif </a:t>
            </a:r>
            <a:r>
              <a:rPr lang="en-US" sz="2800" b="1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Pemotongan</a:t>
            </a:r>
            <a:r>
              <a:rPr lang="en-US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PPh</a:t>
            </a:r>
            <a:r>
              <a:rPr lang="en-US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Pasal</a:t>
            </a:r>
            <a:r>
              <a:rPr lang="en-US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 21</a:t>
            </a:r>
          </a:p>
          <a:p>
            <a:r>
              <a:rPr lang="en-US" sz="1800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Pasal</a:t>
            </a:r>
            <a:r>
              <a:rPr lang="en-US" sz="1800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 17 Ayat (1) </a:t>
            </a:r>
            <a:r>
              <a:rPr lang="en-US" sz="1800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huruf</a:t>
            </a:r>
            <a:r>
              <a:rPr lang="en-US" sz="1800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 a </a:t>
            </a:r>
            <a:r>
              <a:rPr lang="en-US" sz="1800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Undang-Undang</a:t>
            </a:r>
            <a:r>
              <a:rPr lang="en-US" sz="1800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Pajak</a:t>
            </a:r>
            <a:r>
              <a:rPr lang="en-US" sz="1800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Penghasilan</a:t>
            </a:r>
            <a:endParaRPr lang="en-US" sz="1800" dirty="0">
              <a:solidFill>
                <a:srgbClr val="060F3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25DA865-275A-713C-B07B-ECD687BEC96F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A5170F4-CBCA-5B63-0A9E-5F70643E66B1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rgbClr val="060F3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1AAE255-B85F-CF44-B12B-75EB2315B618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060F31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FE1BEC9-F2B4-7507-907B-CE37AAF8AE14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60F3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060F31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87A9306D-A146-49AC-A03A-F70CE0D4F555}"/>
              </a:ext>
            </a:extLst>
          </p:cNvPr>
          <p:cNvSpPr txBox="1">
            <a:spLocks/>
          </p:cNvSpPr>
          <p:nvPr/>
        </p:nvSpPr>
        <p:spPr>
          <a:xfrm>
            <a:off x="204917" y="614148"/>
            <a:ext cx="458659" cy="36118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2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44000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42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 p14:presetBounceEnd="42000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44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5" grpId="0"/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" grpId="0"/>
          <p:bldP spid="34" grpId="0"/>
          <p:bldP spid="35" grpId="0"/>
          <p:bldP spid="36" grpId="0"/>
          <p:bldP spid="3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56579B-7564-A403-6193-715BF7B4C77B}"/>
              </a:ext>
            </a:extLst>
          </p:cNvPr>
          <p:cNvSpPr txBox="1"/>
          <p:nvPr/>
        </p:nvSpPr>
        <p:spPr>
          <a:xfrm>
            <a:off x="1476375" y="2341823"/>
            <a:ext cx="1657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60F3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TER A</a:t>
            </a:r>
            <a:r>
              <a:rPr lang="en-US" sz="4000" dirty="0">
                <a:solidFill>
                  <a:srgbClr val="060F3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endParaRPr lang="en-ID" sz="4000" dirty="0">
              <a:solidFill>
                <a:srgbClr val="060F3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63E02-23A0-1D81-683F-F9F3A8A8A141}"/>
              </a:ext>
            </a:extLst>
          </p:cNvPr>
          <p:cNvSpPr txBox="1"/>
          <p:nvPr/>
        </p:nvSpPr>
        <p:spPr>
          <a:xfrm>
            <a:off x="5267325" y="2247923"/>
            <a:ext cx="1657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60F3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TER B</a:t>
            </a:r>
            <a:r>
              <a:rPr lang="en-US" sz="4000" dirty="0">
                <a:solidFill>
                  <a:srgbClr val="060F3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endParaRPr lang="en-ID" sz="4000" dirty="0">
              <a:solidFill>
                <a:srgbClr val="060F3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FA5C1-785C-9620-32C6-39495403436E}"/>
              </a:ext>
            </a:extLst>
          </p:cNvPr>
          <p:cNvSpPr txBox="1"/>
          <p:nvPr/>
        </p:nvSpPr>
        <p:spPr>
          <a:xfrm>
            <a:off x="8863965" y="2289791"/>
            <a:ext cx="1657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60F3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TER C</a:t>
            </a:r>
            <a:r>
              <a:rPr lang="en-US" sz="4000" dirty="0">
                <a:solidFill>
                  <a:srgbClr val="060F3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</a:t>
            </a:r>
            <a:endParaRPr lang="en-ID" sz="4000" dirty="0">
              <a:solidFill>
                <a:srgbClr val="060F3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D4A263-1EFE-550D-482A-9A1957164BD7}"/>
              </a:ext>
            </a:extLst>
          </p:cNvPr>
          <p:cNvGrpSpPr/>
          <p:nvPr/>
        </p:nvGrpSpPr>
        <p:grpSpPr>
          <a:xfrm>
            <a:off x="883373" y="3078524"/>
            <a:ext cx="3351002" cy="2504775"/>
            <a:chOff x="800100" y="3607706"/>
            <a:chExt cx="3009900" cy="382360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5E593FB-59C7-E347-4D91-D6AC546E93C7}"/>
                </a:ext>
              </a:extLst>
            </p:cNvPr>
            <p:cNvSpPr/>
            <p:nvPr/>
          </p:nvSpPr>
          <p:spPr>
            <a:xfrm>
              <a:off x="800100" y="3607706"/>
              <a:ext cx="3009900" cy="3823607"/>
            </a:xfrm>
            <a:prstGeom prst="roundRect">
              <a:avLst>
                <a:gd name="adj" fmla="val 11604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060F3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E345E2-794E-E46D-7FBF-5EE8B7A3D5F1}"/>
                </a:ext>
              </a:extLst>
            </p:cNvPr>
            <p:cNvSpPr txBox="1"/>
            <p:nvPr/>
          </p:nvSpPr>
          <p:spPr>
            <a:xfrm>
              <a:off x="968674" y="4315592"/>
              <a:ext cx="276701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PTKP : </a:t>
              </a:r>
            </a:p>
            <a:p>
              <a:r>
                <a:rPr lang="en-US" sz="2000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TK/0 </a:t>
              </a:r>
              <a:r>
                <a:rPr lang="en-US" sz="2000" b="1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(54 </a:t>
              </a:r>
              <a:r>
                <a:rPr lang="en-US" sz="2000" b="1" dirty="0" err="1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2000" b="1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r>
                <a:rPr lang="en-US" sz="2000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; </a:t>
              </a:r>
            </a:p>
            <a:p>
              <a:r>
                <a:rPr lang="en-US" sz="2000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TK/1 &amp; K/0 </a:t>
              </a:r>
              <a:r>
                <a:rPr lang="en-US" sz="2000" b="1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(58,5 </a:t>
              </a:r>
              <a:r>
                <a:rPr lang="en-US" sz="2000" b="1" dirty="0" err="1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1800" b="1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endParaRPr lang="en-ID" dirty="0">
                <a:solidFill>
                  <a:srgbClr val="060F3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9B47CF-7DE9-16E9-22FC-3B6BCA6E8396}"/>
              </a:ext>
            </a:extLst>
          </p:cNvPr>
          <p:cNvGrpSpPr/>
          <p:nvPr/>
        </p:nvGrpSpPr>
        <p:grpSpPr>
          <a:xfrm>
            <a:off x="4738897" y="3089324"/>
            <a:ext cx="3351002" cy="2504775"/>
            <a:chOff x="4591050" y="3607706"/>
            <a:chExt cx="3009900" cy="38236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22ED941-F670-6D53-8145-D70E954581AC}"/>
                </a:ext>
              </a:extLst>
            </p:cNvPr>
            <p:cNvSpPr/>
            <p:nvPr/>
          </p:nvSpPr>
          <p:spPr>
            <a:xfrm>
              <a:off x="4591050" y="3607706"/>
              <a:ext cx="3009900" cy="3823607"/>
            </a:xfrm>
            <a:prstGeom prst="roundRect">
              <a:avLst>
                <a:gd name="adj" fmla="val 11604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060F3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ED72985-752C-EAF5-A857-7788F2FCB687}"/>
                </a:ext>
              </a:extLst>
            </p:cNvPr>
            <p:cNvSpPr txBox="1"/>
            <p:nvPr/>
          </p:nvSpPr>
          <p:spPr>
            <a:xfrm>
              <a:off x="4712493" y="4244767"/>
              <a:ext cx="276701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PTKP : </a:t>
              </a:r>
            </a:p>
            <a:p>
              <a:r>
                <a:rPr lang="en-US" sz="2000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TK/2 &amp; K/1 </a:t>
              </a:r>
              <a:r>
                <a:rPr lang="en-US" sz="2000" b="1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(63 </a:t>
              </a:r>
              <a:r>
                <a:rPr lang="en-US" sz="2000" b="1" dirty="0" err="1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2000" b="1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r>
                <a:rPr lang="en-US" sz="2000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; TK/3 &amp; K/2 </a:t>
              </a:r>
              <a:r>
                <a:rPr lang="en-US" sz="2000" b="1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(67,5 </a:t>
              </a:r>
              <a:r>
                <a:rPr lang="en-US" sz="2000" b="1" dirty="0" err="1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2000" b="1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endParaRPr lang="en-ID" dirty="0">
                <a:solidFill>
                  <a:srgbClr val="060F3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E330D8-8029-F5AD-1095-C4DD3196A36C}"/>
              </a:ext>
            </a:extLst>
          </p:cNvPr>
          <p:cNvGrpSpPr/>
          <p:nvPr/>
        </p:nvGrpSpPr>
        <p:grpSpPr>
          <a:xfrm>
            <a:off x="8594422" y="3052854"/>
            <a:ext cx="3153440" cy="2504775"/>
            <a:chOff x="8382000" y="3607706"/>
            <a:chExt cx="3009900" cy="3823607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E3AF656-F6B4-51E9-D5D6-780F512BC410}"/>
                </a:ext>
              </a:extLst>
            </p:cNvPr>
            <p:cNvSpPr/>
            <p:nvPr/>
          </p:nvSpPr>
          <p:spPr>
            <a:xfrm>
              <a:off x="8382000" y="3607706"/>
              <a:ext cx="3009900" cy="3823607"/>
            </a:xfrm>
            <a:prstGeom prst="roundRect">
              <a:avLst>
                <a:gd name="adj" fmla="val 11604"/>
              </a:avLst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060F3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89F1AD-6C2D-C7ED-1246-1848E6729E1E}"/>
                </a:ext>
              </a:extLst>
            </p:cNvPr>
            <p:cNvSpPr txBox="1"/>
            <p:nvPr/>
          </p:nvSpPr>
          <p:spPr>
            <a:xfrm>
              <a:off x="8541614" y="4315591"/>
              <a:ext cx="2767013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PTKP : </a:t>
              </a:r>
            </a:p>
            <a:p>
              <a:r>
                <a:rPr lang="en-US" sz="2000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PTKP : K/3</a:t>
              </a:r>
              <a:r>
                <a:rPr lang="en-US" sz="2000" b="1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 (72 </a:t>
              </a:r>
              <a:r>
                <a:rPr lang="en-US" sz="2000" b="1" dirty="0" err="1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juta</a:t>
              </a:r>
              <a:r>
                <a:rPr lang="en-US" sz="2000" b="1" dirty="0">
                  <a:solidFill>
                    <a:srgbClr val="060F31"/>
                  </a:solidFill>
                  <a:latin typeface="Segoe UI" panose="020B0502040204020203" pitchFamily="34" charset="0"/>
                  <a:ea typeface="Quattrocento Sans"/>
                  <a:cs typeface="Segoe UI" panose="020B0502040204020203" pitchFamily="34" charset="0"/>
                  <a:sym typeface="Quattrocento Sans"/>
                </a:rPr>
                <a:t>)</a:t>
              </a:r>
              <a:endParaRPr lang="en-ID" dirty="0">
                <a:solidFill>
                  <a:srgbClr val="060F3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44FACD-3D99-D7A6-2EF2-933A6BB3B63C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1C707DD-3C00-D3CD-B00F-FAAD57FBB660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rgbClr val="060F3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04EF1EB-206E-9078-3442-AD26C46DD4AA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060F31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D01AF2B-C743-D204-73AF-33D5168EB3BA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60F3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060F31"/>
                </a:solidFill>
                <a:latin typeface="DIN Medium" panose="02020500000000000000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9BFEFC2-CF3C-27F5-CBAB-259A83C706F6}"/>
              </a:ext>
            </a:extLst>
          </p:cNvPr>
          <p:cNvSpPr txBox="1"/>
          <p:nvPr/>
        </p:nvSpPr>
        <p:spPr>
          <a:xfrm>
            <a:off x="775098" y="515432"/>
            <a:ext cx="605242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Tarif </a:t>
            </a:r>
            <a:r>
              <a:rPr lang="en-US" sz="2800" b="1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Pemotongan</a:t>
            </a:r>
            <a:r>
              <a:rPr lang="en-US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PPh</a:t>
            </a:r>
            <a:r>
              <a:rPr lang="en-US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 </a:t>
            </a:r>
            <a:r>
              <a:rPr lang="en-US" sz="2800" b="1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Pasal</a:t>
            </a:r>
            <a:r>
              <a:rPr lang="en-US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 21</a:t>
            </a:r>
          </a:p>
          <a:p>
            <a:r>
              <a:rPr lang="en-US" sz="1800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Tarif </a:t>
            </a:r>
            <a:r>
              <a:rPr lang="en-US" sz="1800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Efektif</a:t>
            </a:r>
            <a:r>
              <a:rPr lang="en-US" sz="1800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 </a:t>
            </a:r>
            <a:r>
              <a:rPr lang="en-US" sz="1800" dirty="0" err="1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Bulanan</a:t>
            </a:r>
            <a:endParaRPr lang="en-US" sz="1800" dirty="0">
              <a:solidFill>
                <a:srgbClr val="060F31"/>
              </a:solidFill>
              <a:latin typeface="Segoe UI" panose="020B0502040204020203" pitchFamily="34" charset="0"/>
              <a:ea typeface="Segoe UI Black" panose="020B0A02040204020203" pitchFamily="34" charset="0"/>
              <a:cs typeface="Segoe UI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2EC5A2B-A524-4A48-B6F4-B75A712F37EE}"/>
              </a:ext>
            </a:extLst>
          </p:cNvPr>
          <p:cNvSpPr txBox="1">
            <a:spLocks/>
          </p:cNvSpPr>
          <p:nvPr/>
        </p:nvSpPr>
        <p:spPr>
          <a:xfrm>
            <a:off x="216591" y="667335"/>
            <a:ext cx="458659" cy="36118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AD523042-8B18-42E3-AB8A-54268945C4C0}"/>
              </a:ext>
            </a:extLst>
          </p:cNvPr>
          <p:cNvSpPr txBox="1"/>
          <p:nvPr/>
        </p:nvSpPr>
        <p:spPr>
          <a:xfrm>
            <a:off x="8406954" y="1221143"/>
            <a:ext cx="3340908" cy="537327"/>
          </a:xfrm>
          <a:prstGeom prst="rect">
            <a:avLst/>
          </a:prstGeom>
          <a:ln w="12700">
            <a:solidFill>
              <a:srgbClr val="172C51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310"/>
              </a:spcBef>
            </a:pPr>
            <a:r>
              <a:rPr sz="2400" b="1" i="1" dirty="0">
                <a:latin typeface="Calibri"/>
                <a:cs typeface="Calibri"/>
              </a:rPr>
              <a:t>Pasal</a:t>
            </a:r>
            <a:r>
              <a:rPr sz="2400" b="1" i="1" spc="-7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13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lang="en-US" sz="2400" b="1" i="1" spc="-25" dirty="0">
                <a:latin typeface="Calibri"/>
                <a:cs typeface="Calibri"/>
              </a:rPr>
              <a:t>- </a:t>
            </a:r>
            <a:r>
              <a:rPr sz="2400" b="1" i="1" dirty="0">
                <a:latin typeface="Calibri"/>
                <a:cs typeface="Calibri"/>
              </a:rPr>
              <a:t>PMK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168/2023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62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4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44000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BD7983-91F9-6FB2-2956-41969D358982}"/>
              </a:ext>
            </a:extLst>
          </p:cNvPr>
          <p:cNvSpPr/>
          <p:nvPr/>
        </p:nvSpPr>
        <p:spPr>
          <a:xfrm>
            <a:off x="299296" y="576847"/>
            <a:ext cx="9118333" cy="28839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060F3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77AF1D-C2F3-D5F7-F913-62C455A03B0C}"/>
              </a:ext>
            </a:extLst>
          </p:cNvPr>
          <p:cNvSpPr txBox="1">
            <a:spLocks/>
          </p:cNvSpPr>
          <p:nvPr/>
        </p:nvSpPr>
        <p:spPr>
          <a:xfrm>
            <a:off x="336441" y="379302"/>
            <a:ext cx="9588680" cy="5359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dirty="0">
                <a:solidFill>
                  <a:srgbClr val="060F3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itchFamily="34" charset="0"/>
              </a:rPr>
              <a:t>TER A = PTKP : TK/0 (54 juta); TK/1 &amp; K/0 (58,5 juta)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FF6004A-C920-BA56-3E44-07434288EFE2}"/>
              </a:ext>
            </a:extLst>
          </p:cNvPr>
          <p:cNvGraphicFramePr>
            <a:graphicFrameLocks noGrp="1"/>
          </p:cNvGraphicFramePr>
          <p:nvPr/>
        </p:nvGraphicFramePr>
        <p:xfrm>
          <a:off x="1093086" y="1355014"/>
          <a:ext cx="4252525" cy="504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475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104187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857946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1193699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805218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357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Lapisan Penghasilan Bruto (Rp) 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 A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sampai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dengan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5.400.000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0422295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5.400.001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5.650.000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98059837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5.650.001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5.950.000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547863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5.950.001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6.300.000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0,75%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2925853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6.300.001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6.750.000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3130284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6.750.001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7.500.000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733943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7.500.001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8.550.000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6533710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8.550.001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  9.650.000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1,75%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345695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9.650.001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10.050.000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3316810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10.050.001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10.350.000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2,25%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9843412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10.350.001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10.700.000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84014658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10.700.001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11.050.000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8869218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11.050.001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11.600.000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3,50%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08438923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11.600.001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12.500.000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50942291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12.500.001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13.750.000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93139365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13.750.001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15.100.000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084863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15.100.001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16.950.000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21727462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16.950.001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19.750.000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3987084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19.750.001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24.150.000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0940980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24.150.001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26.450.000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84966876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26.450.001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28.000.000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75503270"/>
                  </a:ext>
                </a:extLst>
              </a:tr>
              <a:tr h="21287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28.000.001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30.050.000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0057816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A4F3D1D-1277-C08A-F6BD-F6D8B53E4885}"/>
              </a:ext>
            </a:extLst>
          </p:cNvPr>
          <p:cNvGraphicFramePr>
            <a:graphicFrameLocks noGrp="1"/>
          </p:cNvGraphicFramePr>
          <p:nvPr/>
        </p:nvGraphicFramePr>
        <p:xfrm>
          <a:off x="6379761" y="1350205"/>
          <a:ext cx="4679024" cy="504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23">
                  <a:extLst>
                    <a:ext uri="{9D8B030D-6E8A-4147-A177-3AD203B41FA5}">
                      <a16:colId xmlns:a16="http://schemas.microsoft.com/office/drawing/2014/main" val="4259091159"/>
                    </a:ext>
                  </a:extLst>
                </a:gridCol>
                <a:gridCol w="1272155">
                  <a:extLst>
                    <a:ext uri="{9D8B030D-6E8A-4147-A177-3AD203B41FA5}">
                      <a16:colId xmlns:a16="http://schemas.microsoft.com/office/drawing/2014/main" val="468865195"/>
                    </a:ext>
                  </a:extLst>
                </a:gridCol>
                <a:gridCol w="778708">
                  <a:extLst>
                    <a:ext uri="{9D8B030D-6E8A-4147-A177-3AD203B41FA5}">
                      <a16:colId xmlns:a16="http://schemas.microsoft.com/office/drawing/2014/main" val="3287018685"/>
                    </a:ext>
                  </a:extLst>
                </a:gridCol>
                <a:gridCol w="1321390">
                  <a:extLst>
                    <a:ext uri="{9D8B030D-6E8A-4147-A177-3AD203B41FA5}">
                      <a16:colId xmlns:a16="http://schemas.microsoft.com/office/drawing/2014/main" val="317422218"/>
                    </a:ext>
                  </a:extLst>
                </a:gridCol>
                <a:gridCol w="889548">
                  <a:extLst>
                    <a:ext uri="{9D8B030D-6E8A-4147-A177-3AD203B41FA5}">
                      <a16:colId xmlns:a16="http://schemas.microsoft.com/office/drawing/2014/main" val="1779984148"/>
                    </a:ext>
                  </a:extLst>
                </a:gridCol>
              </a:tblGrid>
              <a:tr h="3842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No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Lapisan Penghasilan Bruto (Rp) 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200" u="none" strike="noStrike" dirty="0">
                          <a:solidFill>
                            <a:srgbClr val="1B2852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TER A</a:t>
                      </a:r>
                      <a:endParaRPr lang="id-ID" sz="1200" b="1" i="0" u="none" strike="noStrike" dirty="0">
                        <a:solidFill>
                          <a:srgbClr val="1B2852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3195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30.050.001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32.400.000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6975550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32.400.001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35.400.000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001355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35.400.001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39.100.000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8313392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39.100.001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43.850.000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1854207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43.850.001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47.800.000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9084864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47.800.001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51.400.000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04697584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51.400.001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s.d.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56.300.000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258625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56.300.001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62.200.000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1800451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62.200.001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68.600.000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454235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68.600.001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77.500.000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584586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77.500.001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  89.000.000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5218419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89.000.001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103.000.000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8191306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35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103.000.001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125.000.000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401320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36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125.000.001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157.000.000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26,00%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92440358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37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157.000.001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206.000.000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27,00%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73221092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38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206.000.001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337.000.000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28,00%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3564963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39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337.000.001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454.000.000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29,00%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084616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40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454.000.001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550.000.000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30,00%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070633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41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550.000.001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695.000.000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31,00%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09182515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42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695.000.001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    910.000.000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32,00%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15479867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43</a:t>
                      </a:r>
                      <a:endParaRPr lang="id-ID" sz="12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910.000.001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s.d.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1.400.000.000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33,00%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1359186"/>
                  </a:ext>
                </a:extLst>
              </a:tr>
              <a:tr h="211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44</a:t>
                      </a:r>
                      <a:endParaRPr lang="id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n-ID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lebih</a:t>
                      </a:r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12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  1.400.000.000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34,00%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62204456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F57DBF-91D8-8AF5-9A21-197BD38EABF3}"/>
              </a:ext>
            </a:extLst>
          </p:cNvPr>
          <p:cNvCxnSpPr/>
          <p:nvPr/>
        </p:nvCxnSpPr>
        <p:spPr>
          <a:xfrm>
            <a:off x="5858002" y="1387098"/>
            <a:ext cx="0" cy="504000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50543C-5FB4-D103-DCAB-4CAFC68386F6}"/>
              </a:ext>
            </a:extLst>
          </p:cNvPr>
          <p:cNvGrpSpPr/>
          <p:nvPr/>
        </p:nvGrpSpPr>
        <p:grpSpPr>
          <a:xfrm>
            <a:off x="6827520" y="6493017"/>
            <a:ext cx="5323332" cy="261610"/>
            <a:chOff x="6827520" y="6570482"/>
            <a:chExt cx="5323332" cy="26161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43674E1-984E-5E22-863C-125D547AFCC9}"/>
                </a:ext>
              </a:extLst>
            </p:cNvPr>
            <p:cNvSpPr/>
            <p:nvPr/>
          </p:nvSpPr>
          <p:spPr>
            <a:xfrm>
              <a:off x="6827520" y="6697736"/>
              <a:ext cx="1322832" cy="47742"/>
            </a:xfrm>
            <a:prstGeom prst="rect">
              <a:avLst/>
            </a:prstGeom>
            <a:solidFill>
              <a:srgbClr val="1B28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rgbClr val="060F3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036411-C3E0-64CE-D612-D430BC5D429B}"/>
                </a:ext>
              </a:extLst>
            </p:cNvPr>
            <p:cNvSpPr/>
            <p:nvPr/>
          </p:nvSpPr>
          <p:spPr>
            <a:xfrm>
              <a:off x="8150352" y="6697736"/>
              <a:ext cx="2639568" cy="47742"/>
            </a:xfrm>
            <a:prstGeom prst="rect">
              <a:avLst/>
            </a:prstGeom>
            <a:gradFill flip="none" rotWithShape="1">
              <a:gsLst>
                <a:gs pos="23000">
                  <a:srgbClr val="FFCA1A"/>
                </a:gs>
                <a:gs pos="71000">
                  <a:srgbClr val="FEE80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rgbClr val="060F3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AE61E9-F15E-FA64-C503-D8F3F7253E65}"/>
                </a:ext>
              </a:extLst>
            </p:cNvPr>
            <p:cNvSpPr txBox="1"/>
            <p:nvPr/>
          </p:nvSpPr>
          <p:spPr>
            <a:xfrm>
              <a:off x="10828020" y="6570482"/>
              <a:ext cx="132283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060F31"/>
                  </a:solidFill>
                  <a:latin typeface="DIN Medium" panose="02020500000000000000" pitchFamily="18" charset="0"/>
                </a:rPr>
                <a:t>www.pajak.go.id</a:t>
              </a:r>
              <a:endParaRPr lang="en-ID" sz="1100" dirty="0">
                <a:solidFill>
                  <a:srgbClr val="060F31"/>
                </a:solidFill>
                <a:latin typeface="DIN Medium" panose="02020500000000000000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603878"/>
      </p:ext>
    </p:extLst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3780</Words>
  <Application>Microsoft Office PowerPoint</Application>
  <PresentationFormat>Widescreen</PresentationFormat>
  <Paragraphs>1029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Britannic Bold</vt:lpstr>
      <vt:lpstr>Calibri</vt:lpstr>
      <vt:lpstr>Calibri Light</vt:lpstr>
      <vt:lpstr>DIN Medium</vt:lpstr>
      <vt:lpstr>Segoe UI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PENERIMA PENGHASILAN</vt:lpstr>
      <vt:lpstr>PENGHASILAN YANG DIPOTONG PPh PASAL 21/26</vt:lpstr>
      <vt:lpstr>PowerPoint Presentation</vt:lpstr>
      <vt:lpstr>PowerPoint Presentation</vt:lpstr>
      <vt:lpstr>CONTOH PENERAPAN KETENTUAN PP-58/2023 DIBANDINGKAN DENGAN KETENTUAN SEBELUMNYA</vt:lpstr>
      <vt:lpstr>Contoh penghitungan PPh Pasal 21 atas Pegawai Tetap yang menerima atau memperoleh penghasilan dalam satu Tahun Pajak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Putri Pramitasari</dc:creator>
  <cp:lastModifiedBy>EKA ARDI HANDOKO</cp:lastModifiedBy>
  <cp:revision>46</cp:revision>
  <dcterms:created xsi:type="dcterms:W3CDTF">2025-07-21T02:25:23Z</dcterms:created>
  <dcterms:modified xsi:type="dcterms:W3CDTF">2025-07-23T04:21:59Z</dcterms:modified>
</cp:coreProperties>
</file>